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33"/>
  </p:notesMasterIdLst>
  <p:sldIdLst>
    <p:sldId id="283" r:id="rId3"/>
    <p:sldId id="282" r:id="rId4"/>
    <p:sldId id="313" r:id="rId5"/>
    <p:sldId id="324" r:id="rId6"/>
    <p:sldId id="325" r:id="rId7"/>
    <p:sldId id="299" r:id="rId8"/>
    <p:sldId id="318" r:id="rId9"/>
    <p:sldId id="303" r:id="rId10"/>
    <p:sldId id="309" r:id="rId11"/>
    <p:sldId id="311" r:id="rId12"/>
    <p:sldId id="304" r:id="rId13"/>
    <p:sldId id="327" r:id="rId14"/>
    <p:sldId id="279" r:id="rId15"/>
    <p:sldId id="310" r:id="rId16"/>
    <p:sldId id="300" r:id="rId17"/>
    <p:sldId id="326" r:id="rId18"/>
    <p:sldId id="305" r:id="rId19"/>
    <p:sldId id="312" r:id="rId20"/>
    <p:sldId id="323" r:id="rId21"/>
    <p:sldId id="306" r:id="rId22"/>
    <p:sldId id="280" r:id="rId23"/>
    <p:sldId id="301" r:id="rId24"/>
    <p:sldId id="316" r:id="rId25"/>
    <p:sldId id="317" r:id="rId26"/>
    <p:sldId id="319" r:id="rId27"/>
    <p:sldId id="320" r:id="rId28"/>
    <p:sldId id="307" r:id="rId29"/>
    <p:sldId id="328" r:id="rId30"/>
    <p:sldId id="315" r:id="rId31"/>
    <p:sldId id="3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3702FCC-7323-E240-AEF6-68EEBF12395F}">
          <p14:sldIdLst>
            <p14:sldId id="283"/>
          </p14:sldIdLst>
        </p14:section>
        <p14:section name="Lesson 1" id="{87385822-610A-4A4C-95D0-0F31DD76C7E8}">
          <p14:sldIdLst>
            <p14:sldId id="282"/>
            <p14:sldId id="313"/>
            <p14:sldId id="324"/>
            <p14:sldId id="325"/>
            <p14:sldId id="299"/>
            <p14:sldId id="318"/>
            <p14:sldId id="303"/>
            <p14:sldId id="309"/>
            <p14:sldId id="311"/>
            <p14:sldId id="304"/>
            <p14:sldId id="327"/>
          </p14:sldIdLst>
        </p14:section>
        <p14:section name="Lesson 2" id="{BD60149B-12B3-D84D-BFD3-7C55865648CC}">
          <p14:sldIdLst>
            <p14:sldId id="279"/>
            <p14:sldId id="310"/>
            <p14:sldId id="300"/>
            <p14:sldId id="326"/>
            <p14:sldId id="305"/>
            <p14:sldId id="312"/>
            <p14:sldId id="323"/>
            <p14:sldId id="306"/>
          </p14:sldIdLst>
        </p14:section>
        <p14:section name="Lesson 3" id="{304FDF2F-8FDF-4949-BE5F-29BF5598F0A7}">
          <p14:sldIdLst>
            <p14:sldId id="280"/>
            <p14:sldId id="301"/>
            <p14:sldId id="316"/>
            <p14:sldId id="317"/>
            <p14:sldId id="319"/>
            <p14:sldId id="320"/>
            <p14:sldId id="307"/>
            <p14:sldId id="328"/>
            <p14:sldId id="315"/>
            <p14:sldId id="322"/>
          </p14:sldIdLst>
        </p14:section>
        <p14:section name="Lesson 4" id="{D6AFEA24-721D-492D-9065-BEB25A66DBF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8"/>
    <p:restoredTop sz="94679"/>
  </p:normalViewPr>
  <p:slideViewPr>
    <p:cSldViewPr snapToGrid="0" snapToObjects="1">
      <p:cViewPr>
        <p:scale>
          <a:sx n="86" d="100"/>
          <a:sy n="86" d="100"/>
        </p:scale>
        <p:origin x="130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35274447f46bec7f" providerId="LiveId" clId="{FAA2F4B0-2DDB-495A-9728-735D73A36531}"/>
    <pc:docChg chg="undo custSel addSld modSld">
      <pc:chgData name="" userId="35274447f46bec7f" providerId="LiveId" clId="{FAA2F4B0-2DDB-495A-9728-735D73A36531}" dt="2018-02-28T16:44:21.638" v="1718"/>
      <pc:docMkLst>
        <pc:docMk/>
      </pc:docMkLst>
      <pc:sldChg chg="addSp modSp">
        <pc:chgData name="" userId="35274447f46bec7f" providerId="LiveId" clId="{FAA2F4B0-2DDB-495A-9728-735D73A36531}" dt="2018-02-28T16:20:15.446" v="373" actId="1076"/>
        <pc:sldMkLst>
          <pc:docMk/>
          <pc:sldMk cId="3846905301" sldId="315"/>
        </pc:sldMkLst>
        <pc:spChg chg="add mod">
          <ac:chgData name="" userId="35274447f46bec7f" providerId="LiveId" clId="{FAA2F4B0-2DDB-495A-9728-735D73A36531}" dt="2018-02-28T16:20:02.071" v="371" actId="1076"/>
          <ac:spMkLst>
            <pc:docMk/>
            <pc:sldMk cId="3846905301" sldId="315"/>
            <ac:spMk id="12" creationId="{FE3C1DC0-4E2A-493E-9428-EC9916CA52FB}"/>
          </ac:spMkLst>
        </pc:spChg>
        <pc:spChg chg="add mod">
          <ac:chgData name="" userId="35274447f46bec7f" providerId="LiveId" clId="{FAA2F4B0-2DDB-495A-9728-735D73A36531}" dt="2018-02-28T16:20:15.446" v="373" actId="1076"/>
          <ac:spMkLst>
            <pc:docMk/>
            <pc:sldMk cId="3846905301" sldId="315"/>
            <ac:spMk id="13" creationId="{865EB528-473E-40FC-803E-10205031BDF5}"/>
          </ac:spMkLst>
        </pc:spChg>
        <pc:spChg chg="add mod">
          <ac:chgData name="" userId="35274447f46bec7f" providerId="LiveId" clId="{FAA2F4B0-2DDB-495A-9728-735D73A36531}" dt="2018-02-28T16:19:17.267" v="355" actId="1036"/>
          <ac:spMkLst>
            <pc:docMk/>
            <pc:sldMk cId="3846905301" sldId="315"/>
            <ac:spMk id="15" creationId="{6F2D7766-BAA2-4E34-BD61-5EF7C19CEE3B}"/>
          </ac:spMkLst>
        </pc:spChg>
        <pc:spChg chg="add mod">
          <ac:chgData name="" userId="35274447f46bec7f" providerId="LiveId" clId="{FAA2F4B0-2DDB-495A-9728-735D73A36531}" dt="2018-02-28T16:20:07.914" v="372" actId="1076"/>
          <ac:spMkLst>
            <pc:docMk/>
            <pc:sldMk cId="3846905301" sldId="315"/>
            <ac:spMk id="17" creationId="{D78F1E22-AB81-43D7-ABCA-7339B79C2D62}"/>
          </ac:spMkLst>
        </pc:spChg>
        <pc:cxnChg chg="add mod">
          <ac:chgData name="" userId="35274447f46bec7f" providerId="LiveId" clId="{FAA2F4B0-2DDB-495A-9728-735D73A36531}" dt="2018-02-28T16:19:58.293" v="370" actId="465"/>
          <ac:cxnSpMkLst>
            <pc:docMk/>
            <pc:sldMk cId="3846905301" sldId="315"/>
            <ac:cxnSpMk id="4" creationId="{707A8B1D-7844-43BF-942F-0B3642D93CF8}"/>
          </ac:cxnSpMkLst>
        </pc:cxnChg>
        <pc:cxnChg chg="add mod">
          <ac:chgData name="" userId="35274447f46bec7f" providerId="LiveId" clId="{FAA2F4B0-2DDB-495A-9728-735D73A36531}" dt="2018-02-28T16:19:58.293" v="370" actId="465"/>
          <ac:cxnSpMkLst>
            <pc:docMk/>
            <pc:sldMk cId="3846905301" sldId="315"/>
            <ac:cxnSpMk id="14" creationId="{9D67AAA1-C566-4804-BB42-12E95C5F3021}"/>
          </ac:cxnSpMkLst>
        </pc:cxnChg>
        <pc:cxnChg chg="add mod">
          <ac:chgData name="" userId="35274447f46bec7f" providerId="LiveId" clId="{FAA2F4B0-2DDB-495A-9728-735D73A36531}" dt="2018-02-28T16:19:58.293" v="370" actId="465"/>
          <ac:cxnSpMkLst>
            <pc:docMk/>
            <pc:sldMk cId="3846905301" sldId="315"/>
            <ac:cxnSpMk id="16" creationId="{AB7A4827-2C35-474E-B2EE-B5A10FAB0E0D}"/>
          </ac:cxnSpMkLst>
        </pc:cxnChg>
        <pc:cxnChg chg="add mod">
          <ac:chgData name="" userId="35274447f46bec7f" providerId="LiveId" clId="{FAA2F4B0-2DDB-495A-9728-735D73A36531}" dt="2018-02-28T16:19:58.293" v="370" actId="465"/>
          <ac:cxnSpMkLst>
            <pc:docMk/>
            <pc:sldMk cId="3846905301" sldId="315"/>
            <ac:cxnSpMk id="18" creationId="{6262025B-5EBB-4AA7-A4C7-2AEDB1532099}"/>
          </ac:cxnSpMkLst>
        </pc:cxnChg>
        <pc:cxnChg chg="add mod">
          <ac:chgData name="" userId="35274447f46bec7f" providerId="LiveId" clId="{FAA2F4B0-2DDB-495A-9728-735D73A36531}" dt="2018-02-28T16:19:58.293" v="370" actId="465"/>
          <ac:cxnSpMkLst>
            <pc:docMk/>
            <pc:sldMk cId="3846905301" sldId="315"/>
            <ac:cxnSpMk id="19" creationId="{67DCCBDB-05B6-441D-A2D6-88E7D68C986B}"/>
          </ac:cxnSpMkLst>
        </pc:cxnChg>
      </pc:sldChg>
      <pc:sldChg chg="modSp">
        <pc:chgData name="" userId="35274447f46bec7f" providerId="LiveId" clId="{FAA2F4B0-2DDB-495A-9728-735D73A36531}" dt="2018-02-28T16:44:10.868" v="1716" actId="20577"/>
        <pc:sldMkLst>
          <pc:docMk/>
          <pc:sldMk cId="1102918425" sldId="316"/>
        </pc:sldMkLst>
        <pc:spChg chg="mod">
          <ac:chgData name="" userId="35274447f46bec7f" providerId="LiveId" clId="{FAA2F4B0-2DDB-495A-9728-735D73A36531}" dt="2018-02-28T16:44:10.868" v="1716" actId="20577"/>
          <ac:spMkLst>
            <pc:docMk/>
            <pc:sldMk cId="1102918425" sldId="316"/>
            <ac:spMk id="2" creationId="{364BC47A-6597-43CF-87AD-B21AC33A73AD}"/>
          </ac:spMkLst>
        </pc:spChg>
      </pc:sldChg>
      <pc:sldChg chg="modSp">
        <pc:chgData name="" userId="35274447f46bec7f" providerId="LiveId" clId="{FAA2F4B0-2DDB-495A-9728-735D73A36531}" dt="2018-02-28T16:44:17.025" v="1717"/>
        <pc:sldMkLst>
          <pc:docMk/>
          <pc:sldMk cId="2935999705" sldId="317"/>
        </pc:sldMkLst>
        <pc:spChg chg="mod">
          <ac:chgData name="" userId="35274447f46bec7f" providerId="LiveId" clId="{FAA2F4B0-2DDB-495A-9728-735D73A36531}" dt="2018-02-28T16:44:17.025" v="1717"/>
          <ac:spMkLst>
            <pc:docMk/>
            <pc:sldMk cId="2935999705" sldId="317"/>
            <ac:spMk id="2" creationId="{E40C7CDD-A2B1-4BEC-9233-7942479F9CD6}"/>
          </ac:spMkLst>
        </pc:spChg>
      </pc:sldChg>
      <pc:sldChg chg="modSp">
        <pc:chgData name="" userId="35274447f46bec7f" providerId="LiveId" clId="{FAA2F4B0-2DDB-495A-9728-735D73A36531}" dt="2018-02-28T16:44:21.638" v="1718"/>
        <pc:sldMkLst>
          <pc:docMk/>
          <pc:sldMk cId="634634985" sldId="319"/>
        </pc:sldMkLst>
        <pc:spChg chg="mod">
          <ac:chgData name="" userId="35274447f46bec7f" providerId="LiveId" clId="{FAA2F4B0-2DDB-495A-9728-735D73A36531}" dt="2018-02-28T16:44:21.638" v="1718"/>
          <ac:spMkLst>
            <pc:docMk/>
            <pc:sldMk cId="634634985" sldId="319"/>
            <ac:spMk id="2" creationId="{E40C7CDD-A2B1-4BEC-9233-7942479F9CD6}"/>
          </ac:spMkLst>
        </pc:spChg>
      </pc:sldChg>
      <pc:sldChg chg="addSp modSp add">
        <pc:chgData name="" userId="35274447f46bec7f" providerId="LiveId" clId="{FAA2F4B0-2DDB-495A-9728-735D73A36531}" dt="2018-02-28T16:32:59.745" v="1704" actId="20577"/>
        <pc:sldMkLst>
          <pc:docMk/>
          <pc:sldMk cId="2957292240" sldId="322"/>
        </pc:sldMkLst>
        <pc:spChg chg="add mod">
          <ac:chgData name="" userId="35274447f46bec7f" providerId="LiveId" clId="{FAA2F4B0-2DDB-495A-9728-735D73A36531}" dt="2018-02-28T16:26:34.265" v="697" actId="20577"/>
          <ac:spMkLst>
            <pc:docMk/>
            <pc:sldMk cId="2957292240" sldId="322"/>
            <ac:spMk id="20" creationId="{E62403D9-43BD-4029-A3ED-89CF2AEE844B}"/>
          </ac:spMkLst>
        </pc:spChg>
        <pc:spChg chg="add mod">
          <ac:chgData name="" userId="35274447f46bec7f" providerId="LiveId" clId="{FAA2F4B0-2DDB-495A-9728-735D73A36531}" dt="2018-02-28T16:23:08.611" v="459" actId="20577"/>
          <ac:spMkLst>
            <pc:docMk/>
            <pc:sldMk cId="2957292240" sldId="322"/>
            <ac:spMk id="21" creationId="{16FD1150-2E2A-4981-9EDC-CC8CFF3C78BE}"/>
          </ac:spMkLst>
        </pc:spChg>
        <pc:spChg chg="add mod">
          <ac:chgData name="" userId="35274447f46bec7f" providerId="LiveId" clId="{FAA2F4B0-2DDB-495A-9728-735D73A36531}" dt="2018-02-28T16:23:42.174" v="585" actId="6549"/>
          <ac:spMkLst>
            <pc:docMk/>
            <pc:sldMk cId="2957292240" sldId="322"/>
            <ac:spMk id="22" creationId="{99ED0714-FAF1-4E25-A3AE-45DDE337592C}"/>
          </ac:spMkLst>
        </pc:spChg>
        <pc:spChg chg="add mod">
          <ac:chgData name="" userId="35274447f46bec7f" providerId="LiveId" clId="{FAA2F4B0-2DDB-495A-9728-735D73A36531}" dt="2018-02-28T16:27:36.585" v="761" actId="20577"/>
          <ac:spMkLst>
            <pc:docMk/>
            <pc:sldMk cId="2957292240" sldId="322"/>
            <ac:spMk id="23" creationId="{D7BBC4D3-6C95-4699-9EED-FEDF4C8E454D}"/>
          </ac:spMkLst>
        </pc:spChg>
        <pc:spChg chg="add mod">
          <ac:chgData name="" userId="35274447f46bec7f" providerId="LiveId" clId="{FAA2F4B0-2DDB-495A-9728-735D73A36531}" dt="2018-02-28T16:27:55.462" v="822" actId="20577"/>
          <ac:spMkLst>
            <pc:docMk/>
            <pc:sldMk cId="2957292240" sldId="322"/>
            <ac:spMk id="24" creationId="{FDE09DED-15EC-4CDB-880D-E99920537281}"/>
          </ac:spMkLst>
        </pc:spChg>
        <pc:spChg chg="add mod">
          <ac:chgData name="" userId="35274447f46bec7f" providerId="LiveId" clId="{FAA2F4B0-2DDB-495A-9728-735D73A36531}" dt="2018-02-28T16:28:38.060" v="924" actId="20577"/>
          <ac:spMkLst>
            <pc:docMk/>
            <pc:sldMk cId="2957292240" sldId="322"/>
            <ac:spMk id="25" creationId="{575E1242-5E17-407C-A018-98322248497C}"/>
          </ac:spMkLst>
        </pc:spChg>
        <pc:spChg chg="add mod">
          <ac:chgData name="" userId="35274447f46bec7f" providerId="LiveId" clId="{FAA2F4B0-2DDB-495A-9728-735D73A36531}" dt="2018-02-28T16:29:04.651" v="989" actId="20577"/>
          <ac:spMkLst>
            <pc:docMk/>
            <pc:sldMk cId="2957292240" sldId="322"/>
            <ac:spMk id="26" creationId="{FC2F6E21-844F-4CF8-8689-4430F9EB865D}"/>
          </ac:spMkLst>
        </pc:spChg>
        <pc:spChg chg="add mod">
          <ac:chgData name="" userId="35274447f46bec7f" providerId="LiveId" clId="{FAA2F4B0-2DDB-495A-9728-735D73A36531}" dt="2018-02-28T16:29:16.262" v="1033" actId="20577"/>
          <ac:spMkLst>
            <pc:docMk/>
            <pc:sldMk cId="2957292240" sldId="322"/>
            <ac:spMk id="27" creationId="{C7672D84-892D-4A02-9078-B3FBACCC857D}"/>
          </ac:spMkLst>
        </pc:spChg>
        <pc:spChg chg="add mod">
          <ac:chgData name="" userId="35274447f46bec7f" providerId="LiveId" clId="{FAA2F4B0-2DDB-495A-9728-735D73A36531}" dt="2018-02-28T16:29:41.208" v="1146" actId="20577"/>
          <ac:spMkLst>
            <pc:docMk/>
            <pc:sldMk cId="2957292240" sldId="322"/>
            <ac:spMk id="28" creationId="{FB3C3AD9-3527-4E14-817E-0BD72872A83E}"/>
          </ac:spMkLst>
        </pc:spChg>
        <pc:spChg chg="add mod">
          <ac:chgData name="" userId="35274447f46bec7f" providerId="LiveId" clId="{FAA2F4B0-2DDB-495A-9728-735D73A36531}" dt="2018-02-28T16:30:33.773" v="1312" actId="20577"/>
          <ac:spMkLst>
            <pc:docMk/>
            <pc:sldMk cId="2957292240" sldId="322"/>
            <ac:spMk id="29" creationId="{D9E5EE2B-258E-4EB4-807D-6B2A4A1F6970}"/>
          </ac:spMkLst>
        </pc:spChg>
        <pc:spChg chg="add mod">
          <ac:chgData name="" userId="35274447f46bec7f" providerId="LiveId" clId="{FAA2F4B0-2DDB-495A-9728-735D73A36531}" dt="2018-02-28T16:32:07.349" v="1535" actId="20577"/>
          <ac:spMkLst>
            <pc:docMk/>
            <pc:sldMk cId="2957292240" sldId="322"/>
            <ac:spMk id="30" creationId="{6C7830AE-3881-4283-A92A-F03A6741BA66}"/>
          </ac:spMkLst>
        </pc:spChg>
        <pc:spChg chg="add mod">
          <ac:chgData name="" userId="35274447f46bec7f" providerId="LiveId" clId="{FAA2F4B0-2DDB-495A-9728-735D73A36531}" dt="2018-02-28T16:32:59.745" v="1704" actId="20577"/>
          <ac:spMkLst>
            <pc:docMk/>
            <pc:sldMk cId="2957292240" sldId="322"/>
            <ac:spMk id="31" creationId="{3212F960-77C6-4970-B56D-9DE75C749581}"/>
          </ac:spMkLst>
        </pc:spChg>
        <pc:cxnChg chg="mod">
          <ac:chgData name="" userId="35274447f46bec7f" providerId="LiveId" clId="{FAA2F4B0-2DDB-495A-9728-735D73A36531}" dt="2018-02-28T16:30:40.648" v="1327" actId="1036"/>
          <ac:cxnSpMkLst>
            <pc:docMk/>
            <pc:sldMk cId="2957292240" sldId="322"/>
            <ac:cxnSpMk id="18" creationId="{6262025B-5EBB-4AA7-A4C7-2AEDB1532099}"/>
          </ac:cxnSpMkLst>
        </pc:cxnChg>
      </pc:sldChg>
    </pc:docChg>
  </pc:docChgLst>
  <pc:docChgLst>
    <pc:chgData userId="35274447f46bec7f" providerId="LiveId" clId="{D59F5361-9866-4412-A9DF-B421C700D65D}"/>
    <pc:docChg chg="undo custSel addSld modSld sldOrd">
      <pc:chgData name="" userId="35274447f46bec7f" providerId="LiveId" clId="{D59F5361-9866-4412-A9DF-B421C700D65D}" dt="2018-02-27T21:58:05.676" v="1391" actId="1076"/>
      <pc:docMkLst>
        <pc:docMk/>
      </pc:docMkLst>
      <pc:sldChg chg="modSp">
        <pc:chgData name="" userId="35274447f46bec7f" providerId="LiveId" clId="{D59F5361-9866-4412-A9DF-B421C700D65D}" dt="2018-02-27T21:52:40.657" v="1244" actId="20577"/>
        <pc:sldMkLst>
          <pc:docMk/>
          <pc:sldMk cId="2143458629" sldId="283"/>
        </pc:sldMkLst>
        <pc:spChg chg="mod">
          <ac:chgData name="" userId="35274447f46bec7f" providerId="LiveId" clId="{D59F5361-9866-4412-A9DF-B421C700D65D}" dt="2018-02-27T21:52:40.657" v="1244" actId="20577"/>
          <ac:spMkLst>
            <pc:docMk/>
            <pc:sldMk cId="2143458629" sldId="283"/>
            <ac:spMk id="2" creationId="{00000000-0000-0000-0000-000000000000}"/>
          </ac:spMkLst>
        </pc:spChg>
      </pc:sldChg>
      <pc:sldChg chg="addSp modSp ord">
        <pc:chgData name="" userId="35274447f46bec7f" providerId="LiveId" clId="{D59F5361-9866-4412-A9DF-B421C700D65D}" dt="2018-02-27T21:58:05.676" v="1391" actId="1076"/>
        <pc:sldMkLst>
          <pc:docMk/>
          <pc:sldMk cId="1531642161" sldId="307"/>
        </pc:sldMkLst>
        <pc:spChg chg="mod">
          <ac:chgData name="" userId="35274447f46bec7f" providerId="LiveId" clId="{D59F5361-9866-4412-A9DF-B421C700D65D}" dt="2018-02-27T21:37:27.283" v="26" actId="20577"/>
          <ac:spMkLst>
            <pc:docMk/>
            <pc:sldMk cId="1531642161" sldId="307"/>
            <ac:spMk id="2" creationId="{00000000-0000-0000-0000-000000000000}"/>
          </ac:spMkLst>
        </pc:spChg>
        <pc:spChg chg="add mod">
          <ac:chgData name="" userId="35274447f46bec7f" providerId="LiveId" clId="{D59F5361-9866-4412-A9DF-B421C700D65D}" dt="2018-02-27T21:58:05.676" v="1391" actId="1076"/>
          <ac:spMkLst>
            <pc:docMk/>
            <pc:sldMk cId="1531642161" sldId="307"/>
            <ac:spMk id="29" creationId="{44843430-ABBC-4698-BB6F-0C585F47E9E3}"/>
          </ac:spMkLst>
        </pc:spChg>
      </pc:sldChg>
      <pc:sldChg chg="addSp modSp">
        <pc:chgData name="" userId="35274447f46bec7f" providerId="LiveId" clId="{D59F5361-9866-4412-A9DF-B421C700D65D}" dt="2018-02-27T21:55:44.406" v="1376" actId="113"/>
        <pc:sldMkLst>
          <pc:docMk/>
          <pc:sldMk cId="3729501579" sldId="314"/>
        </pc:sldMkLst>
        <pc:spChg chg="mod">
          <ac:chgData name="" userId="35274447f46bec7f" providerId="LiveId" clId="{D59F5361-9866-4412-A9DF-B421C700D65D}" dt="2018-02-27T21:55:44.406" v="1376" actId="113"/>
          <ac:spMkLst>
            <pc:docMk/>
            <pc:sldMk cId="3729501579" sldId="314"/>
            <ac:spMk id="10" creationId="{6A54C30F-781B-4E1B-877C-D7AE955FF3EF}"/>
          </ac:spMkLst>
        </pc:spChg>
        <pc:spChg chg="mod">
          <ac:chgData name="" userId="35274447f46bec7f" providerId="LiveId" clId="{D59F5361-9866-4412-A9DF-B421C700D65D}" dt="2018-02-27T21:55:44.406" v="1376" actId="113"/>
          <ac:spMkLst>
            <pc:docMk/>
            <pc:sldMk cId="3729501579" sldId="314"/>
            <ac:spMk id="11" creationId="{53203C86-9751-4AED-8DED-5238F8AB4322}"/>
          </ac:spMkLst>
        </pc:spChg>
        <pc:spChg chg="mod">
          <ac:chgData name="" userId="35274447f46bec7f" providerId="LiveId" clId="{D59F5361-9866-4412-A9DF-B421C700D65D}" dt="2018-02-27T21:55:44.406" v="1376" actId="113"/>
          <ac:spMkLst>
            <pc:docMk/>
            <pc:sldMk cId="3729501579" sldId="314"/>
            <ac:spMk id="12" creationId="{90809EBD-C0AC-41C9-83B6-DCE16FF46526}"/>
          </ac:spMkLst>
        </pc:spChg>
        <pc:spChg chg="mod">
          <ac:chgData name="" userId="35274447f46bec7f" providerId="LiveId" clId="{D59F5361-9866-4412-A9DF-B421C700D65D}" dt="2018-02-27T21:55:44.406" v="1376" actId="113"/>
          <ac:spMkLst>
            <pc:docMk/>
            <pc:sldMk cId="3729501579" sldId="314"/>
            <ac:spMk id="13" creationId="{E9F832B2-7D0A-4553-AD1F-F829D93FDFE9}"/>
          </ac:spMkLst>
        </pc:spChg>
        <pc:spChg chg="mod">
          <ac:chgData name="" userId="35274447f46bec7f" providerId="LiveId" clId="{D59F5361-9866-4412-A9DF-B421C700D65D}" dt="2018-02-27T21:55:44.406" v="1376" actId="113"/>
          <ac:spMkLst>
            <pc:docMk/>
            <pc:sldMk cId="3729501579" sldId="314"/>
            <ac:spMk id="14" creationId="{67C13D62-723C-4F40-86C2-9AA2F038FF26}"/>
          </ac:spMkLst>
        </pc:spChg>
        <pc:spChg chg="mod">
          <ac:chgData name="" userId="35274447f46bec7f" providerId="LiveId" clId="{D59F5361-9866-4412-A9DF-B421C700D65D}" dt="2018-02-27T21:55:44.406" v="1376" actId="113"/>
          <ac:spMkLst>
            <pc:docMk/>
            <pc:sldMk cId="3729501579" sldId="314"/>
            <ac:spMk id="15" creationId="{CDAD4611-AB8E-48C4-A911-FB21D71B10F3}"/>
          </ac:spMkLst>
        </pc:spChg>
        <pc:spChg chg="mod">
          <ac:chgData name="" userId="35274447f46bec7f" providerId="LiveId" clId="{D59F5361-9866-4412-A9DF-B421C700D65D}" dt="2018-02-27T21:55:44.406" v="1376" actId="113"/>
          <ac:spMkLst>
            <pc:docMk/>
            <pc:sldMk cId="3729501579" sldId="314"/>
            <ac:spMk id="16" creationId="{79137356-A07C-406E-807B-7225537904E6}"/>
          </ac:spMkLst>
        </pc:spChg>
        <pc:spChg chg="add mod">
          <ac:chgData name="" userId="35274447f46bec7f" providerId="LiveId" clId="{D59F5361-9866-4412-A9DF-B421C700D65D}" dt="2018-02-27T21:53:08.181" v="1250" actId="20577"/>
          <ac:spMkLst>
            <pc:docMk/>
            <pc:sldMk cId="3729501579" sldId="314"/>
            <ac:spMk id="27" creationId="{17FCB68E-E60F-4A9B-BA9C-550219C625C6}"/>
          </ac:spMkLst>
        </pc:spChg>
        <pc:spChg chg="add mod">
          <ac:chgData name="" userId="35274447f46bec7f" providerId="LiveId" clId="{D59F5361-9866-4412-A9DF-B421C700D65D}" dt="2018-02-27T21:53:20.682" v="1274" actId="20577"/>
          <ac:spMkLst>
            <pc:docMk/>
            <pc:sldMk cId="3729501579" sldId="314"/>
            <ac:spMk id="28" creationId="{EED2B803-BE8C-4CB0-8710-2E0F30F1B063}"/>
          </ac:spMkLst>
        </pc:spChg>
        <pc:spChg chg="add mod">
          <ac:chgData name="" userId="35274447f46bec7f" providerId="LiveId" clId="{D59F5361-9866-4412-A9DF-B421C700D65D}" dt="2018-02-27T21:53:45.405" v="1306" actId="20577"/>
          <ac:spMkLst>
            <pc:docMk/>
            <pc:sldMk cId="3729501579" sldId="314"/>
            <ac:spMk id="34" creationId="{13D32AF7-EB21-4602-A198-07B579DDE180}"/>
          </ac:spMkLst>
        </pc:spChg>
        <pc:spChg chg="add mod">
          <ac:chgData name="" userId="35274447f46bec7f" providerId="LiveId" clId="{D59F5361-9866-4412-A9DF-B421C700D65D}" dt="2018-02-27T21:54:40.323" v="1326" actId="20577"/>
          <ac:spMkLst>
            <pc:docMk/>
            <pc:sldMk cId="3729501579" sldId="314"/>
            <ac:spMk id="37" creationId="{F3DA348F-2D04-4898-A9EE-8AA0DFFCF1C4}"/>
          </ac:spMkLst>
        </pc:spChg>
        <pc:spChg chg="add mod">
          <ac:chgData name="" userId="35274447f46bec7f" providerId="LiveId" clId="{D59F5361-9866-4412-A9DF-B421C700D65D}" dt="2018-02-27T21:54:51.621" v="1336" actId="20577"/>
          <ac:spMkLst>
            <pc:docMk/>
            <pc:sldMk cId="3729501579" sldId="314"/>
            <ac:spMk id="38" creationId="{41B82269-2331-4FBB-AC6E-280D5E8F9459}"/>
          </ac:spMkLst>
        </pc:spChg>
        <pc:spChg chg="add mod">
          <ac:chgData name="" userId="35274447f46bec7f" providerId="LiveId" clId="{D59F5361-9866-4412-A9DF-B421C700D65D}" dt="2018-02-27T21:55:06.642" v="1368" actId="20577"/>
          <ac:spMkLst>
            <pc:docMk/>
            <pc:sldMk cId="3729501579" sldId="314"/>
            <ac:spMk id="39" creationId="{44F26EAB-D002-40E7-A664-AA5CD215A013}"/>
          </ac:spMkLst>
        </pc:spChg>
        <pc:cxnChg chg="add mod">
          <ac:chgData name="" userId="35274447f46bec7f" providerId="LiveId" clId="{D59F5361-9866-4412-A9DF-B421C700D65D}" dt="2018-02-27T21:53:29.357" v="1278" actId="14100"/>
          <ac:cxnSpMkLst>
            <pc:docMk/>
            <pc:sldMk cId="3729501579" sldId="314"/>
            <ac:cxnSpMk id="29" creationId="{7F13CEAB-6F78-43F6-ABFE-A3E6182F3C33}"/>
          </ac:cxnSpMkLst>
        </pc:cxnChg>
        <pc:cxnChg chg="add mod">
          <ac:chgData name="" userId="35274447f46bec7f" providerId="LiveId" clId="{D59F5361-9866-4412-A9DF-B421C700D65D}" dt="2018-02-27T21:53:51.639" v="1308" actId="14100"/>
          <ac:cxnSpMkLst>
            <pc:docMk/>
            <pc:sldMk cId="3729501579" sldId="314"/>
            <ac:cxnSpMk id="33" creationId="{C8F42C96-5995-4096-A9BE-F258012BB72F}"/>
          </ac:cxnSpMkLst>
        </pc:cxnChg>
        <pc:cxnChg chg="add mod">
          <ac:chgData name="" userId="35274447f46bec7f" providerId="LiveId" clId="{D59F5361-9866-4412-A9DF-B421C700D65D}" dt="2018-02-27T21:55:16.451" v="1372" actId="14100"/>
          <ac:cxnSpMkLst>
            <pc:docMk/>
            <pc:sldMk cId="3729501579" sldId="314"/>
            <ac:cxnSpMk id="40" creationId="{9E59747A-86D9-49C2-AAE5-FB8E7E7DD932}"/>
          </ac:cxnSpMkLst>
        </pc:cxnChg>
        <pc:cxnChg chg="add mod">
          <ac:chgData name="" userId="35274447f46bec7f" providerId="LiveId" clId="{D59F5361-9866-4412-A9DF-B421C700D65D}" dt="2018-02-27T21:55:23.389" v="1375" actId="14100"/>
          <ac:cxnSpMkLst>
            <pc:docMk/>
            <pc:sldMk cId="3729501579" sldId="314"/>
            <ac:cxnSpMk id="44" creationId="{A5FA085A-7079-4879-88D1-865978337E1C}"/>
          </ac:cxnSpMkLst>
        </pc:cxnChg>
      </pc:sldChg>
      <pc:sldChg chg="addSp delSp modSp">
        <pc:chgData name="" userId="35274447f46bec7f" providerId="LiveId" clId="{D59F5361-9866-4412-A9DF-B421C700D65D}" dt="2018-02-27T21:57:42.113" v="1389" actId="1076"/>
        <pc:sldMkLst>
          <pc:docMk/>
          <pc:sldMk cId="1102918425" sldId="316"/>
        </pc:sldMkLst>
        <pc:spChg chg="mod">
          <ac:chgData name="" userId="35274447f46bec7f" providerId="LiveId" clId="{D59F5361-9866-4412-A9DF-B421C700D65D}" dt="2018-02-27T21:57:42.113" v="1389" actId="1076"/>
          <ac:spMkLst>
            <pc:docMk/>
            <pc:sldMk cId="1102918425" sldId="316"/>
            <ac:spMk id="7" creationId="{1532869D-B1EE-4FA0-BFB2-BB3DE0A597D9}"/>
          </ac:spMkLst>
        </pc:spChg>
        <pc:spChg chg="mod">
          <ac:chgData name="" userId="35274447f46bec7f" providerId="LiveId" clId="{D59F5361-9866-4412-A9DF-B421C700D65D}" dt="2018-02-27T21:56:36.397" v="1379" actId="1076"/>
          <ac:spMkLst>
            <pc:docMk/>
            <pc:sldMk cId="1102918425" sldId="316"/>
            <ac:spMk id="15" creationId="{A068EA28-5A7C-46FA-BB1A-84C1BD941341}"/>
          </ac:spMkLst>
        </pc:spChg>
        <pc:spChg chg="mod">
          <ac:chgData name="" userId="35274447f46bec7f" providerId="LiveId" clId="{D59F5361-9866-4412-A9DF-B421C700D65D}" dt="2018-02-27T21:56:36.397" v="1379" actId="1076"/>
          <ac:spMkLst>
            <pc:docMk/>
            <pc:sldMk cId="1102918425" sldId="316"/>
            <ac:spMk id="17" creationId="{E30CCD37-B73F-437B-AF63-27C92C5FEBC9}"/>
          </ac:spMkLst>
        </pc:spChg>
        <pc:spChg chg="mod">
          <ac:chgData name="" userId="35274447f46bec7f" providerId="LiveId" clId="{D59F5361-9866-4412-A9DF-B421C700D65D}" dt="2018-02-27T21:56:36.397" v="1379" actId="1076"/>
          <ac:spMkLst>
            <pc:docMk/>
            <pc:sldMk cId="1102918425" sldId="316"/>
            <ac:spMk id="19" creationId="{7754D314-97DE-49BC-B1D1-28BD28218D08}"/>
          </ac:spMkLst>
        </pc:spChg>
        <pc:spChg chg="mod">
          <ac:chgData name="" userId="35274447f46bec7f" providerId="LiveId" clId="{D59F5361-9866-4412-A9DF-B421C700D65D}" dt="2018-02-27T21:56:36.397" v="1379" actId="1076"/>
          <ac:spMkLst>
            <pc:docMk/>
            <pc:sldMk cId="1102918425" sldId="316"/>
            <ac:spMk id="21" creationId="{3037EC97-FE5C-43C3-B529-61AE902D1EE7}"/>
          </ac:spMkLst>
        </pc:spChg>
        <pc:spChg chg="mod">
          <ac:chgData name="" userId="35274447f46bec7f" providerId="LiveId" clId="{D59F5361-9866-4412-A9DF-B421C700D65D}" dt="2018-02-27T21:56:36.397" v="1379" actId="1076"/>
          <ac:spMkLst>
            <pc:docMk/>
            <pc:sldMk cId="1102918425" sldId="316"/>
            <ac:spMk id="23" creationId="{6D42BF87-FAD6-4089-9788-6E1603E32C4C}"/>
          </ac:spMkLst>
        </pc:spChg>
        <pc:spChg chg="mod">
          <ac:chgData name="" userId="35274447f46bec7f" providerId="LiveId" clId="{D59F5361-9866-4412-A9DF-B421C700D65D}" dt="2018-02-27T21:56:36.397" v="1379" actId="1076"/>
          <ac:spMkLst>
            <pc:docMk/>
            <pc:sldMk cId="1102918425" sldId="316"/>
            <ac:spMk id="25" creationId="{89456E87-90D9-427F-BA46-CE9791558087}"/>
          </ac:spMkLst>
        </pc:spChg>
        <pc:spChg chg="add del">
          <ac:chgData name="" userId="35274447f46bec7f" providerId="LiveId" clId="{D59F5361-9866-4412-A9DF-B421C700D65D}" dt="2018-02-27T21:57:01.982" v="1383" actId="1076"/>
          <ac:spMkLst>
            <pc:docMk/>
            <pc:sldMk cId="1102918425" sldId="316"/>
            <ac:spMk id="27" creationId="{882EE77A-C12B-4178-9477-9BA84BE2D3E3}"/>
          </ac:spMkLst>
        </pc:spChg>
      </pc:sldChg>
      <pc:sldChg chg="modSp">
        <pc:chgData name="" userId="35274447f46bec7f" providerId="LiveId" clId="{D59F5361-9866-4412-A9DF-B421C700D65D}" dt="2018-02-27T21:56:57.773" v="1381" actId="20577"/>
        <pc:sldMkLst>
          <pc:docMk/>
          <pc:sldMk cId="2935999705" sldId="317"/>
        </pc:sldMkLst>
        <pc:spChg chg="mod">
          <ac:chgData name="" userId="35274447f46bec7f" providerId="LiveId" clId="{D59F5361-9866-4412-A9DF-B421C700D65D}" dt="2018-02-27T21:56:57.773" v="1381" actId="20577"/>
          <ac:spMkLst>
            <pc:docMk/>
            <pc:sldMk cId="2935999705" sldId="317"/>
            <ac:spMk id="7" creationId="{02DEC7DA-0226-4296-B51D-D3564AEDE2CF}"/>
          </ac:spMkLst>
        </pc:spChg>
      </pc:sldChg>
      <pc:sldChg chg="addSp">
        <pc:chgData name="" userId="35274447f46bec7f" providerId="LiveId" clId="{D59F5361-9866-4412-A9DF-B421C700D65D}" dt="2018-02-27T21:57:03.138" v="1384" actId="1076"/>
        <pc:sldMkLst>
          <pc:docMk/>
          <pc:sldMk cId="634634985" sldId="319"/>
        </pc:sldMkLst>
        <pc:spChg chg="add">
          <ac:chgData name="" userId="35274447f46bec7f" providerId="LiveId" clId="{D59F5361-9866-4412-A9DF-B421C700D65D}" dt="2018-02-27T21:57:03.138" v="1384" actId="1076"/>
          <ac:spMkLst>
            <pc:docMk/>
            <pc:sldMk cId="634634985" sldId="319"/>
            <ac:spMk id="77" creationId="{E6A8BD00-E19E-4502-B0D3-5C448B1E1177}"/>
          </ac:spMkLst>
        </pc:spChg>
      </pc:sldChg>
      <pc:sldChg chg="addSp delSp modSp add">
        <pc:chgData name="" userId="35274447f46bec7f" providerId="LiveId" clId="{D59F5361-9866-4412-A9DF-B421C700D65D}" dt="2018-02-27T21:57:25.500" v="1387" actId="1076"/>
        <pc:sldMkLst>
          <pc:docMk/>
          <pc:sldMk cId="1176429052" sldId="320"/>
        </pc:sldMkLst>
        <pc:spChg chg="mod">
          <ac:chgData name="" userId="35274447f46bec7f" providerId="LiveId" clId="{D59F5361-9866-4412-A9DF-B421C700D65D}" dt="2018-02-27T21:38:20.084" v="106" actId="20577"/>
          <ac:spMkLst>
            <pc:docMk/>
            <pc:sldMk cId="1176429052" sldId="320"/>
            <ac:spMk id="2" creationId="{6D85E2D6-784F-482E-AA56-BAE0D8FDFA50}"/>
          </ac:spMkLst>
        </pc:spChg>
        <pc:spChg chg="del">
          <ac:chgData name="" userId="35274447f46bec7f" providerId="LiveId" clId="{D59F5361-9866-4412-A9DF-B421C700D65D}" dt="2018-02-27T21:38:24.518" v="107" actId="478"/>
          <ac:spMkLst>
            <pc:docMk/>
            <pc:sldMk cId="1176429052" sldId="320"/>
            <ac:spMk id="3" creationId="{B0B807A4-1041-4359-BFF3-1BBD49AD124E}"/>
          </ac:spMkLst>
        </pc:spChg>
        <pc:spChg chg="del">
          <ac:chgData name="" userId="35274447f46bec7f" providerId="LiveId" clId="{D59F5361-9866-4412-A9DF-B421C700D65D}" dt="2018-02-27T21:38:26.657" v="108" actId="478"/>
          <ac:spMkLst>
            <pc:docMk/>
            <pc:sldMk cId="1176429052" sldId="320"/>
            <ac:spMk id="4" creationId="{B9220F61-85FB-43C0-8BD2-125F635E1806}"/>
          </ac:spMkLst>
        </pc:spChg>
        <pc:spChg chg="add del mod">
          <ac:chgData name="" userId="35274447f46bec7f" providerId="LiveId" clId="{D59F5361-9866-4412-A9DF-B421C700D65D}" dt="2018-02-27T21:38:45.776" v="110" actId="478"/>
          <ac:spMkLst>
            <pc:docMk/>
            <pc:sldMk cId="1176429052" sldId="320"/>
            <ac:spMk id="7" creationId="{64C96E99-90C1-46A7-A3D3-55EA302EB115}"/>
          </ac:spMkLst>
        </pc:spChg>
        <pc:spChg chg="add mod">
          <ac:chgData name="" userId="35274447f46bec7f" providerId="LiveId" clId="{D59F5361-9866-4412-A9DF-B421C700D65D}" dt="2018-02-27T21:57:25.500" v="1387" actId="1076"/>
          <ac:spMkLst>
            <pc:docMk/>
            <pc:sldMk cId="1176429052" sldId="320"/>
            <ac:spMk id="8" creationId="{3271BF7A-E2A9-44B6-B7F5-62C4034BD8BF}"/>
          </ac:spMkLst>
        </pc:spChg>
        <pc:spChg chg="add mod">
          <ac:chgData name="" userId="35274447f46bec7f" providerId="LiveId" clId="{D59F5361-9866-4412-A9DF-B421C700D65D}" dt="2018-02-27T21:50:02.667" v="1024" actId="1035"/>
          <ac:spMkLst>
            <pc:docMk/>
            <pc:sldMk cId="1176429052" sldId="320"/>
            <ac:spMk id="9" creationId="{981A58E0-96B6-48E0-B303-DA7195D13107}"/>
          </ac:spMkLst>
        </pc:spChg>
        <pc:spChg chg="add mod">
          <ac:chgData name="" userId="35274447f46bec7f" providerId="LiveId" clId="{D59F5361-9866-4412-A9DF-B421C700D65D}" dt="2018-02-27T21:50:02.667" v="1024" actId="1035"/>
          <ac:spMkLst>
            <pc:docMk/>
            <pc:sldMk cId="1176429052" sldId="320"/>
            <ac:spMk id="10" creationId="{3278FF02-BA72-4071-9A38-9A6A98D79C70}"/>
          </ac:spMkLst>
        </pc:spChg>
        <pc:spChg chg="add mod">
          <ac:chgData name="" userId="35274447f46bec7f" providerId="LiveId" clId="{D59F5361-9866-4412-A9DF-B421C700D65D}" dt="2018-02-27T21:50:02.667" v="1024" actId="1035"/>
          <ac:spMkLst>
            <pc:docMk/>
            <pc:sldMk cId="1176429052" sldId="320"/>
            <ac:spMk id="11" creationId="{F50A9D64-59CB-439B-A907-DC44ADE7C695}"/>
          </ac:spMkLst>
        </pc:spChg>
        <pc:spChg chg="add mod">
          <ac:chgData name="" userId="35274447f46bec7f" providerId="LiveId" clId="{D59F5361-9866-4412-A9DF-B421C700D65D}" dt="2018-02-27T21:50:02.667" v="1024" actId="1035"/>
          <ac:spMkLst>
            <pc:docMk/>
            <pc:sldMk cId="1176429052" sldId="320"/>
            <ac:spMk id="12" creationId="{D46E5D63-29E9-42F1-BD1A-0D3725DC73BB}"/>
          </ac:spMkLst>
        </pc:spChg>
        <pc:spChg chg="add mod">
          <ac:chgData name="" userId="35274447f46bec7f" providerId="LiveId" clId="{D59F5361-9866-4412-A9DF-B421C700D65D}" dt="2018-02-27T21:50:02.667" v="1024" actId="1035"/>
          <ac:spMkLst>
            <pc:docMk/>
            <pc:sldMk cId="1176429052" sldId="320"/>
            <ac:spMk id="13" creationId="{EA20914D-D29B-4B23-990F-C1A0CCA6CDF9}"/>
          </ac:spMkLst>
        </pc:spChg>
        <pc:spChg chg="add mod">
          <ac:chgData name="" userId="35274447f46bec7f" providerId="LiveId" clId="{D59F5361-9866-4412-A9DF-B421C700D65D}" dt="2018-02-27T21:50:02.667" v="1024" actId="1035"/>
          <ac:spMkLst>
            <pc:docMk/>
            <pc:sldMk cId="1176429052" sldId="320"/>
            <ac:spMk id="14" creationId="{58739C2E-560B-469D-9A2B-86ADADC4CECB}"/>
          </ac:spMkLst>
        </pc:spChg>
        <pc:spChg chg="add mod">
          <ac:chgData name="" userId="35274447f46bec7f" providerId="LiveId" clId="{D59F5361-9866-4412-A9DF-B421C700D65D}" dt="2018-02-27T21:50:02.667" v="1024" actId="1035"/>
          <ac:spMkLst>
            <pc:docMk/>
            <pc:sldMk cId="1176429052" sldId="320"/>
            <ac:spMk id="15" creationId="{4E480A71-7D8C-4581-9D0E-5C3E01B05D13}"/>
          </ac:spMkLst>
        </pc:spChg>
        <pc:spChg chg="add mod">
          <ac:chgData name="" userId="35274447f46bec7f" providerId="LiveId" clId="{D59F5361-9866-4412-A9DF-B421C700D65D}" dt="2018-02-27T21:50:02.667" v="1024" actId="1035"/>
          <ac:spMkLst>
            <pc:docMk/>
            <pc:sldMk cId="1176429052" sldId="320"/>
            <ac:spMk id="16" creationId="{62556527-D694-4849-88DE-7DC2CC551257}"/>
          </ac:spMkLst>
        </pc:spChg>
        <pc:spChg chg="add mod">
          <ac:chgData name="" userId="35274447f46bec7f" providerId="LiveId" clId="{D59F5361-9866-4412-A9DF-B421C700D65D}" dt="2018-02-27T21:50:02.667" v="1024" actId="1035"/>
          <ac:spMkLst>
            <pc:docMk/>
            <pc:sldMk cId="1176429052" sldId="320"/>
            <ac:spMk id="17" creationId="{83402FC1-3C86-410F-8E57-895A6E3430D5}"/>
          </ac:spMkLst>
        </pc:spChg>
        <pc:spChg chg="add mod">
          <ac:chgData name="" userId="35274447f46bec7f" providerId="LiveId" clId="{D59F5361-9866-4412-A9DF-B421C700D65D}" dt="2018-02-27T21:50:02.667" v="1024" actId="1035"/>
          <ac:spMkLst>
            <pc:docMk/>
            <pc:sldMk cId="1176429052" sldId="320"/>
            <ac:spMk id="18" creationId="{0417807D-9A62-4642-A7F9-BEF9E6C6B7B3}"/>
          </ac:spMkLst>
        </pc:spChg>
        <pc:spChg chg="add mod">
          <ac:chgData name="" userId="35274447f46bec7f" providerId="LiveId" clId="{D59F5361-9866-4412-A9DF-B421C700D65D}" dt="2018-02-27T21:50:02.667" v="1024" actId="1035"/>
          <ac:spMkLst>
            <pc:docMk/>
            <pc:sldMk cId="1176429052" sldId="320"/>
            <ac:spMk id="19" creationId="{4B98774B-D186-4787-9BAB-4BB9C53860D8}"/>
          </ac:spMkLst>
        </pc:spChg>
        <pc:spChg chg="add mod">
          <ac:chgData name="" userId="35274447f46bec7f" providerId="LiveId" clId="{D59F5361-9866-4412-A9DF-B421C700D65D}" dt="2018-02-27T21:50:02.667" v="1024" actId="1035"/>
          <ac:spMkLst>
            <pc:docMk/>
            <pc:sldMk cId="1176429052" sldId="320"/>
            <ac:spMk id="20" creationId="{10341E92-48A3-4576-8122-7A539388B9A4}"/>
          </ac:spMkLst>
        </pc:spChg>
        <pc:spChg chg="add mod">
          <ac:chgData name="" userId="35274447f46bec7f" providerId="LiveId" clId="{D59F5361-9866-4412-A9DF-B421C700D65D}" dt="2018-02-27T21:51:46.828" v="1187" actId="20577"/>
          <ac:spMkLst>
            <pc:docMk/>
            <pc:sldMk cId="1176429052" sldId="320"/>
            <ac:spMk id="21" creationId="{546A51D4-FEE6-4E00-9460-6EB4B569D591}"/>
          </ac:spMkLst>
        </pc:spChg>
        <pc:spChg chg="add mod">
          <ac:chgData name="" userId="35274447f46bec7f" providerId="LiveId" clId="{D59F5361-9866-4412-A9DF-B421C700D65D}" dt="2018-02-27T21:50:02.667" v="1024" actId="1035"/>
          <ac:spMkLst>
            <pc:docMk/>
            <pc:sldMk cId="1176429052" sldId="320"/>
            <ac:spMk id="22" creationId="{A428BD80-9A71-497A-86D5-BC35F754C755}"/>
          </ac:spMkLst>
        </pc:spChg>
        <pc:spChg chg="add mod">
          <ac:chgData name="" userId="35274447f46bec7f" providerId="LiveId" clId="{D59F5361-9866-4412-A9DF-B421C700D65D}" dt="2018-02-27T21:52:24.281" v="1238" actId="20577"/>
          <ac:spMkLst>
            <pc:docMk/>
            <pc:sldMk cId="1176429052" sldId="320"/>
            <ac:spMk id="43" creationId="{1BE4F349-336E-4BD2-BCDC-765863C0388F}"/>
          </ac:spMkLst>
        </pc:spChg>
        <pc:cxnChg chg="add mod">
          <ac:chgData name="" userId="35274447f46bec7f" providerId="LiveId" clId="{D59F5361-9866-4412-A9DF-B421C700D65D}" dt="2018-02-27T21:50:02.667" v="1024" actId="1035"/>
          <ac:cxnSpMkLst>
            <pc:docMk/>
            <pc:sldMk cId="1176429052" sldId="320"/>
            <ac:cxnSpMk id="24" creationId="{B332B8DB-E764-4D8C-82E1-EBA1D1DEAFAE}"/>
          </ac:cxnSpMkLst>
        </pc:cxnChg>
        <pc:cxnChg chg="add mod">
          <ac:chgData name="" userId="35274447f46bec7f" providerId="LiveId" clId="{D59F5361-9866-4412-A9DF-B421C700D65D}" dt="2018-02-27T21:50:02.667" v="1024" actId="1035"/>
          <ac:cxnSpMkLst>
            <pc:docMk/>
            <pc:sldMk cId="1176429052" sldId="320"/>
            <ac:cxnSpMk id="26" creationId="{5B1D309C-77D0-43DC-8CEA-6FEBA45439D5}"/>
          </ac:cxnSpMkLst>
        </pc:cxnChg>
        <pc:cxnChg chg="add mod">
          <ac:chgData name="" userId="35274447f46bec7f" providerId="LiveId" clId="{D59F5361-9866-4412-A9DF-B421C700D65D}" dt="2018-02-27T21:50:02.667" v="1024" actId="1035"/>
          <ac:cxnSpMkLst>
            <pc:docMk/>
            <pc:sldMk cId="1176429052" sldId="320"/>
            <ac:cxnSpMk id="28" creationId="{87B5068D-4DA2-41BC-932C-5040938EF16C}"/>
          </ac:cxnSpMkLst>
        </pc:cxnChg>
        <pc:cxnChg chg="add mod">
          <ac:chgData name="" userId="35274447f46bec7f" providerId="LiveId" clId="{D59F5361-9866-4412-A9DF-B421C700D65D}" dt="2018-02-27T21:50:02.667" v="1024" actId="1035"/>
          <ac:cxnSpMkLst>
            <pc:docMk/>
            <pc:sldMk cId="1176429052" sldId="320"/>
            <ac:cxnSpMk id="30" creationId="{D79DB3FB-3C8B-431E-B26F-FB1E82530C89}"/>
          </ac:cxnSpMkLst>
        </pc:cxnChg>
        <pc:cxnChg chg="add mod">
          <ac:chgData name="" userId="35274447f46bec7f" providerId="LiveId" clId="{D59F5361-9866-4412-A9DF-B421C700D65D}" dt="2018-02-27T21:50:02.667" v="1024" actId="1035"/>
          <ac:cxnSpMkLst>
            <pc:docMk/>
            <pc:sldMk cId="1176429052" sldId="320"/>
            <ac:cxnSpMk id="32" creationId="{4AB3A34F-7BDF-455F-A4F8-62A6A8289696}"/>
          </ac:cxnSpMkLst>
        </pc:cxnChg>
        <pc:cxnChg chg="add mod">
          <ac:chgData name="" userId="35274447f46bec7f" providerId="LiveId" clId="{D59F5361-9866-4412-A9DF-B421C700D65D}" dt="2018-02-27T21:50:02.667" v="1024" actId="1035"/>
          <ac:cxnSpMkLst>
            <pc:docMk/>
            <pc:sldMk cId="1176429052" sldId="320"/>
            <ac:cxnSpMk id="34" creationId="{58124768-8B91-4249-A01E-FA9EFD1F6DB5}"/>
          </ac:cxnSpMkLst>
        </pc:cxnChg>
        <pc:cxnChg chg="add mod">
          <ac:chgData name="" userId="35274447f46bec7f" providerId="LiveId" clId="{D59F5361-9866-4412-A9DF-B421C700D65D}" dt="2018-02-27T21:50:02.667" v="1024" actId="1035"/>
          <ac:cxnSpMkLst>
            <pc:docMk/>
            <pc:sldMk cId="1176429052" sldId="320"/>
            <ac:cxnSpMk id="36" creationId="{FDE6B187-A354-40E2-BBAA-CE9CBB57CD12}"/>
          </ac:cxnSpMkLst>
        </pc:cxnChg>
        <pc:cxnChg chg="add mod">
          <ac:chgData name="" userId="35274447f46bec7f" providerId="LiveId" clId="{D59F5361-9866-4412-A9DF-B421C700D65D}" dt="2018-02-27T21:50:02.667" v="1024" actId="1035"/>
          <ac:cxnSpMkLst>
            <pc:docMk/>
            <pc:sldMk cId="1176429052" sldId="320"/>
            <ac:cxnSpMk id="38" creationId="{6E48F815-1F53-43DA-A4B0-24A9FE4E5887}"/>
          </ac:cxnSpMkLst>
        </pc:cxnChg>
        <pc:cxnChg chg="add mod">
          <ac:chgData name="" userId="35274447f46bec7f" providerId="LiveId" clId="{D59F5361-9866-4412-A9DF-B421C700D65D}" dt="2018-02-27T21:50:02.667" v="1024" actId="1035"/>
          <ac:cxnSpMkLst>
            <pc:docMk/>
            <pc:sldMk cId="1176429052" sldId="320"/>
            <ac:cxnSpMk id="40" creationId="{691AA0B8-87EB-4918-9F7E-5C0FBF9AE2E5}"/>
          </ac:cxnSpMkLst>
        </pc:cxnChg>
        <pc:cxnChg chg="add mod">
          <ac:chgData name="" userId="35274447f46bec7f" providerId="LiveId" clId="{D59F5361-9866-4412-A9DF-B421C700D65D}" dt="2018-02-27T21:50:02.667" v="1024" actId="1035"/>
          <ac:cxnSpMkLst>
            <pc:docMk/>
            <pc:sldMk cId="1176429052" sldId="320"/>
            <ac:cxnSpMk id="42" creationId="{50CC7F1A-0B29-4182-902F-606FB38A249D}"/>
          </ac:cxnSpMkLst>
        </pc:cxnChg>
      </pc:sldChg>
      <pc:sldChg chg="delSp modSp add">
        <pc:chgData name="" userId="35274447f46bec7f" providerId="LiveId" clId="{D59F5361-9866-4412-A9DF-B421C700D65D}" dt="2018-02-27T21:56:03.213" v="1377" actId="113"/>
        <pc:sldMkLst>
          <pc:docMk/>
          <pc:sldMk cId="2882450563" sldId="321"/>
        </pc:sldMkLst>
        <pc:spChg chg="mod">
          <ac:chgData name="" userId="35274447f46bec7f" providerId="LiveId" clId="{D59F5361-9866-4412-A9DF-B421C700D65D}" dt="2018-02-27T21:56:03.213" v="1377" actId="113"/>
          <ac:spMkLst>
            <pc:docMk/>
            <pc:sldMk cId="2882450563" sldId="321"/>
            <ac:spMk id="10" creationId="{6A54C30F-781B-4E1B-877C-D7AE955FF3EF}"/>
          </ac:spMkLst>
        </pc:spChg>
        <pc:spChg chg="mod">
          <ac:chgData name="" userId="35274447f46bec7f" providerId="LiveId" clId="{D59F5361-9866-4412-A9DF-B421C700D65D}" dt="2018-02-27T21:56:03.213" v="1377" actId="113"/>
          <ac:spMkLst>
            <pc:docMk/>
            <pc:sldMk cId="2882450563" sldId="321"/>
            <ac:spMk id="11" creationId="{53203C86-9751-4AED-8DED-5238F8AB4322}"/>
          </ac:spMkLst>
        </pc:spChg>
        <pc:spChg chg="mod">
          <ac:chgData name="" userId="35274447f46bec7f" providerId="LiveId" clId="{D59F5361-9866-4412-A9DF-B421C700D65D}" dt="2018-02-27T21:56:03.213" v="1377" actId="113"/>
          <ac:spMkLst>
            <pc:docMk/>
            <pc:sldMk cId="2882450563" sldId="321"/>
            <ac:spMk id="12" creationId="{90809EBD-C0AC-41C9-83B6-DCE16FF46526}"/>
          </ac:spMkLst>
        </pc:spChg>
        <pc:spChg chg="mod">
          <ac:chgData name="" userId="35274447f46bec7f" providerId="LiveId" clId="{D59F5361-9866-4412-A9DF-B421C700D65D}" dt="2018-02-27T21:56:03.213" v="1377" actId="113"/>
          <ac:spMkLst>
            <pc:docMk/>
            <pc:sldMk cId="2882450563" sldId="321"/>
            <ac:spMk id="13" creationId="{E9F832B2-7D0A-4553-AD1F-F829D93FDFE9}"/>
          </ac:spMkLst>
        </pc:spChg>
        <pc:spChg chg="mod">
          <ac:chgData name="" userId="35274447f46bec7f" providerId="LiveId" clId="{D59F5361-9866-4412-A9DF-B421C700D65D}" dt="2018-02-27T21:56:03.213" v="1377" actId="113"/>
          <ac:spMkLst>
            <pc:docMk/>
            <pc:sldMk cId="2882450563" sldId="321"/>
            <ac:spMk id="14" creationId="{67C13D62-723C-4F40-86C2-9AA2F038FF26}"/>
          </ac:spMkLst>
        </pc:spChg>
        <pc:spChg chg="mod">
          <ac:chgData name="" userId="35274447f46bec7f" providerId="LiveId" clId="{D59F5361-9866-4412-A9DF-B421C700D65D}" dt="2018-02-27T21:56:03.213" v="1377" actId="113"/>
          <ac:spMkLst>
            <pc:docMk/>
            <pc:sldMk cId="2882450563" sldId="321"/>
            <ac:spMk id="15" creationId="{CDAD4611-AB8E-48C4-A911-FB21D71B10F3}"/>
          </ac:spMkLst>
        </pc:spChg>
        <pc:spChg chg="mod">
          <ac:chgData name="" userId="35274447f46bec7f" providerId="LiveId" clId="{D59F5361-9866-4412-A9DF-B421C700D65D}" dt="2018-02-27T21:56:03.213" v="1377" actId="113"/>
          <ac:spMkLst>
            <pc:docMk/>
            <pc:sldMk cId="2882450563" sldId="321"/>
            <ac:spMk id="16" creationId="{79137356-A07C-406E-807B-7225537904E6}"/>
          </ac:spMkLst>
        </pc:spChg>
        <pc:spChg chg="del">
          <ac:chgData name="" userId="35274447f46bec7f" providerId="LiveId" clId="{D59F5361-9866-4412-A9DF-B421C700D65D}" dt="2018-02-27T21:54:19.315" v="1310" actId="478"/>
          <ac:spMkLst>
            <pc:docMk/>
            <pc:sldMk cId="2882450563" sldId="321"/>
            <ac:spMk id="27" creationId="{17FCB68E-E60F-4A9B-BA9C-550219C625C6}"/>
          </ac:spMkLst>
        </pc:spChg>
        <pc:spChg chg="del">
          <ac:chgData name="" userId="35274447f46bec7f" providerId="LiveId" clId="{D59F5361-9866-4412-A9DF-B421C700D65D}" dt="2018-02-27T21:54:19.315" v="1310" actId="478"/>
          <ac:spMkLst>
            <pc:docMk/>
            <pc:sldMk cId="2882450563" sldId="321"/>
            <ac:spMk id="28" creationId="{EED2B803-BE8C-4CB0-8710-2E0F30F1B063}"/>
          </ac:spMkLst>
        </pc:spChg>
        <pc:spChg chg="del">
          <ac:chgData name="" userId="35274447f46bec7f" providerId="LiveId" clId="{D59F5361-9866-4412-A9DF-B421C700D65D}" dt="2018-02-27T21:54:19.315" v="1310" actId="478"/>
          <ac:spMkLst>
            <pc:docMk/>
            <pc:sldMk cId="2882450563" sldId="321"/>
            <ac:spMk id="34" creationId="{13D32AF7-EB21-4602-A198-07B579DDE180}"/>
          </ac:spMkLst>
        </pc:spChg>
        <pc:cxnChg chg="del mod">
          <ac:chgData name="" userId="35274447f46bec7f" providerId="LiveId" clId="{D59F5361-9866-4412-A9DF-B421C700D65D}" dt="2018-02-27T21:54:24.049" v="1312" actId="478"/>
          <ac:cxnSpMkLst>
            <pc:docMk/>
            <pc:sldMk cId="2882450563" sldId="321"/>
            <ac:cxnSpMk id="29" creationId="{7F13CEAB-6F78-43F6-ABFE-A3E6182F3C33}"/>
          </ac:cxnSpMkLst>
        </pc:cxnChg>
        <pc:cxnChg chg="del mod">
          <ac:chgData name="" userId="35274447f46bec7f" providerId="LiveId" clId="{D59F5361-9866-4412-A9DF-B421C700D65D}" dt="2018-02-27T21:54:21.455" v="1311" actId="478"/>
          <ac:cxnSpMkLst>
            <pc:docMk/>
            <pc:sldMk cId="2882450563" sldId="321"/>
            <ac:cxnSpMk id="33" creationId="{C8F42C96-5995-4096-A9BE-F258012BB72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0B973-231F-E44C-B5F7-4003C629AE91}" type="datetimeFigureOut">
              <a:rPr lang="en-US" smtClean="0"/>
              <a:t>7/29/18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D2012-9426-2748-9581-7C6F95FAC54E}" type="slidenum">
              <a:rPr lang="en-US" smtClean="0"/>
              <a:t>‹#›</a:t>
            </a:fld>
            <a:endParaRPr lang="en-US"/>
          </a:p>
        </p:txBody>
      </p:sp>
    </p:spTree>
    <p:extLst>
      <p:ext uri="{BB962C8B-B14F-4D97-AF65-F5344CB8AC3E}">
        <p14:creationId xmlns:p14="http://schemas.microsoft.com/office/powerpoint/2010/main" val="67640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E85AB73-56D2-1C41-8ADB-79B9069DE6DF}" type="slidenum">
              <a:rPr lang="en-US" smtClean="0"/>
              <a:t>‹#›</a:t>
            </a:fld>
            <a:endParaRPr lang="en-US"/>
          </a:p>
        </p:txBody>
      </p:sp>
      <p:sp>
        <p:nvSpPr>
          <p:cNvPr id="7"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lgn="l">
              <a:defRPr sz="1200" b="1">
                <a:solidFill>
                  <a:schemeClr val="accent1"/>
                </a:solidFill>
                <a:latin typeface="Lucida Sans" panose="020B0602030504020204" pitchFamily="34" charset="0"/>
                <a:ea typeface="Lucida Sans" panose="020B0602030504020204" pitchFamily="34" charset="0"/>
                <a:cs typeface="Lucida Sans" panose="020B0602030504020204" pitchFamily="34" charset="0"/>
              </a:defRPr>
            </a:lvl1pPr>
          </a:lstStyle>
          <a:p>
            <a:r>
              <a:rPr lang="en-US"/>
              <a:t>www.climatecloud.org</a:t>
            </a:r>
            <a:endParaRPr lang="en-US" dirty="0"/>
          </a:p>
        </p:txBody>
      </p:sp>
    </p:spTree>
    <p:extLst>
      <p:ext uri="{BB962C8B-B14F-4D97-AF65-F5344CB8AC3E}">
        <p14:creationId xmlns:p14="http://schemas.microsoft.com/office/powerpoint/2010/main" val="162465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1457" y="116358"/>
            <a:ext cx="9808137" cy="699400"/>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29057" y="6400005"/>
            <a:ext cx="2743200" cy="365125"/>
          </a:xfrm>
        </p:spPr>
        <p:txBody>
          <a:bodyPr/>
          <a:lstStyle/>
          <a:p>
            <a:fld id="{4E85AB73-56D2-1C41-8ADB-79B9069DE6DF}" type="slidenum">
              <a:rPr lang="en-US" smtClean="0"/>
              <a:t>‹#›</a:t>
            </a:fld>
            <a:endParaRPr lang="en-US"/>
          </a:p>
        </p:txBody>
      </p:sp>
      <p:sp>
        <p:nvSpPr>
          <p:cNvPr id="9"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defRPr lang="en-US" smtClean="0"/>
            </a:lvl1pPr>
          </a:lstStyle>
          <a:p>
            <a:r>
              <a:rPr lang="en-GB"/>
              <a:t>www.climatecloud.org</a:t>
            </a:r>
            <a:endParaRPr lang="en-GB" dirty="0"/>
          </a:p>
        </p:txBody>
      </p:sp>
    </p:spTree>
    <p:extLst>
      <p:ext uri="{BB962C8B-B14F-4D97-AF65-F5344CB8AC3E}">
        <p14:creationId xmlns:p14="http://schemas.microsoft.com/office/powerpoint/2010/main" val="107369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964B1-5BB6-4138-AAA3-FEAD0BD64B37}"/>
              </a:ext>
            </a:extLst>
          </p:cNvPr>
          <p:cNvSpPr>
            <a:spLocks noGrp="1"/>
          </p:cNvSpPr>
          <p:nvPr>
            <p:ph type="title"/>
          </p:nvPr>
        </p:nvSpPr>
        <p:spPr>
          <a:xfrm>
            <a:off x="566057" y="170787"/>
            <a:ext cx="9561394" cy="6994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xmlns="" id="{9A5C1C37-0C5F-4336-AA43-3A97A02E3EE5}"/>
              </a:ext>
            </a:extLst>
          </p:cNvPr>
          <p:cNvSpPr>
            <a:spLocks noGrp="1"/>
          </p:cNvSpPr>
          <p:nvPr>
            <p:ph type="sldNum" sz="quarter" idx="10"/>
          </p:nvPr>
        </p:nvSpPr>
        <p:spPr/>
        <p:txBody>
          <a:bodyPr/>
          <a:lstStyle/>
          <a:p>
            <a:fld id="{3093B133-94B7-8C48-92B3-FAA298CA4C65}" type="slidenum">
              <a:rPr lang="en-US" smtClean="0"/>
              <a:pPr/>
              <a:t>‹#›</a:t>
            </a:fld>
            <a:endParaRPr lang="en-US" dirty="0"/>
          </a:p>
        </p:txBody>
      </p:sp>
      <p:sp>
        <p:nvSpPr>
          <p:cNvPr id="5"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defRPr lang="en-US" smtClean="0"/>
            </a:lvl1pPr>
          </a:lstStyle>
          <a:p>
            <a:r>
              <a:rPr lang="en-GB"/>
              <a:t>www.climatecloud.org</a:t>
            </a:r>
            <a:endParaRPr lang="en-GB" dirty="0"/>
          </a:p>
        </p:txBody>
      </p:sp>
    </p:spTree>
    <p:extLst>
      <p:ext uri="{BB962C8B-B14F-4D97-AF65-F5344CB8AC3E}">
        <p14:creationId xmlns:p14="http://schemas.microsoft.com/office/powerpoint/2010/main" val="18254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964B1-5BB6-4138-AAA3-FEAD0BD64B37}"/>
              </a:ext>
            </a:extLst>
          </p:cNvPr>
          <p:cNvSpPr>
            <a:spLocks noGrp="1"/>
          </p:cNvSpPr>
          <p:nvPr>
            <p:ph type="title"/>
          </p:nvPr>
        </p:nvSpPr>
        <p:spPr>
          <a:xfrm>
            <a:off x="566057" y="170787"/>
            <a:ext cx="9561394" cy="6994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xmlns="" id="{9A5C1C37-0C5F-4336-AA43-3A97A02E3EE5}"/>
              </a:ext>
            </a:extLst>
          </p:cNvPr>
          <p:cNvSpPr>
            <a:spLocks noGrp="1"/>
          </p:cNvSpPr>
          <p:nvPr>
            <p:ph type="sldNum" sz="quarter" idx="10"/>
          </p:nvPr>
        </p:nvSpPr>
        <p:spPr/>
        <p:txBody>
          <a:bodyPr/>
          <a:lstStyle/>
          <a:p>
            <a:fld id="{3093B133-94B7-8C48-92B3-FAA298CA4C65}" type="slidenum">
              <a:rPr lang="en-US" smtClean="0"/>
              <a:pPr/>
              <a:t>‹#›</a:t>
            </a:fld>
            <a:endParaRPr lang="en-US" dirty="0"/>
          </a:p>
        </p:txBody>
      </p:sp>
      <p:sp>
        <p:nvSpPr>
          <p:cNvPr id="5"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defRPr lang="en-US" smtClean="0"/>
            </a:lvl1pPr>
          </a:lstStyle>
          <a:p>
            <a:r>
              <a:rPr lang="en-GB"/>
              <a:t>www.climatecloud.org</a:t>
            </a:r>
            <a:endParaRPr lang="en-GB"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69141"/>
            <a:ext cx="9144000" cy="929650"/>
          </a:xfrm>
          <a:prstGeom prst="rect">
            <a:avLst/>
          </a:prstGeom>
        </p:spPr>
        <p:txBody>
          <a:bodyPr anchor="b"/>
          <a:lstStyle>
            <a:lvl1pPr algn="l">
              <a:defRPr sz="4800">
                <a:latin typeface="Lucida Sans" charset="0"/>
                <a:ea typeface="Lucida Sans" charset="0"/>
                <a:cs typeface="Lucida Sans" charset="0"/>
              </a:defRPr>
            </a:lvl1pPr>
          </a:lstStyle>
          <a:p>
            <a:endParaRPr lang="en-US"/>
          </a:p>
        </p:txBody>
      </p:sp>
      <p:sp>
        <p:nvSpPr>
          <p:cNvPr id="3" name="Subtitle 2"/>
          <p:cNvSpPr>
            <a:spLocks noGrp="1"/>
          </p:cNvSpPr>
          <p:nvPr>
            <p:ph type="subTitle" idx="1"/>
          </p:nvPr>
        </p:nvSpPr>
        <p:spPr>
          <a:xfrm>
            <a:off x="1524000" y="4667692"/>
            <a:ext cx="9144000" cy="590107"/>
          </a:xfrm>
          <a:prstGeom prst="rect">
            <a:avLst/>
          </a:prstGeom>
        </p:spPr>
        <p:txBody>
          <a:bodyPr/>
          <a:lstStyle>
            <a:lvl1pPr marL="0" indent="0" algn="l">
              <a:buNone/>
              <a:defRPr sz="2400">
                <a:latin typeface="Lucida Sans" charset="0"/>
                <a:ea typeface="Lucida Sans" charset="0"/>
                <a:cs typeface="Lucida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 Id="rId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71" y="147417"/>
            <a:ext cx="9561394" cy="699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28549"/>
            <a:ext cx="10515600" cy="46484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7286" y="6399099"/>
            <a:ext cx="2743200" cy="365125"/>
          </a:xfrm>
          <a:prstGeom prst="rect">
            <a:avLst/>
          </a:prstGeom>
        </p:spPr>
        <p:txBody>
          <a:bodyPr vert="horz" lIns="91440" tIns="45720" rIns="91440" bIns="45720" rtlCol="0" anchor="ctr"/>
          <a:lstStyle>
            <a:lvl1pPr algn="r">
              <a:defRPr sz="1200" b="0" i="1">
                <a:solidFill>
                  <a:schemeClr val="accent1"/>
                </a:solidFill>
                <a:latin typeface="Lucida Sans" charset="0"/>
                <a:ea typeface="Lucida Sans" charset="0"/>
                <a:cs typeface="Lucida Sans" charset="0"/>
              </a:defRPr>
            </a:lvl1pPr>
          </a:lstStyle>
          <a:p>
            <a:fld id="{3093B133-94B7-8C48-92B3-FAA298CA4C65}" type="slidenum">
              <a:rPr lang="en-US" smtClean="0"/>
              <a:pPr/>
              <a:t>‹#›</a:t>
            </a:fld>
            <a:endParaRPr lang="en-US" dirty="0"/>
          </a:p>
        </p:txBody>
      </p:sp>
      <p:sp>
        <p:nvSpPr>
          <p:cNvPr id="14" name="Rectangle 13"/>
          <p:cNvSpPr/>
          <p:nvPr userDrawn="1"/>
        </p:nvSpPr>
        <p:spPr>
          <a:xfrm>
            <a:off x="203199" y="0"/>
            <a:ext cx="235858" cy="846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lgn="l">
              <a:defRPr sz="1200" b="1">
                <a:solidFill>
                  <a:schemeClr val="accent1"/>
                </a:solidFill>
                <a:latin typeface="Lucida Sans" charset="0"/>
                <a:ea typeface="Lucida Sans" charset="0"/>
                <a:cs typeface="Lucida Sans" charset="0"/>
              </a:defRPr>
            </a:lvl1pPr>
          </a:lstStyle>
          <a:p>
            <a:r>
              <a:rPr lang="en-US"/>
              <a:t>www.climatecloud.org</a:t>
            </a:r>
            <a:endParaRPr lang="en-US" dirty="0"/>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355580" y="147418"/>
            <a:ext cx="1456442" cy="699400"/>
          </a:xfrm>
          <a:prstGeom prst="rect">
            <a:avLst/>
          </a:prstGeom>
        </p:spPr>
      </p:pic>
    </p:spTree>
    <p:extLst>
      <p:ext uri="{BB962C8B-B14F-4D97-AF65-F5344CB8AC3E}">
        <p14:creationId xmlns:p14="http://schemas.microsoft.com/office/powerpoint/2010/main" val="138313101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71" r:id="rId4"/>
  </p:sldLayoutIdLst>
  <p:hf hdr="0" dt="0"/>
  <p:txStyles>
    <p:titleStyle>
      <a:lvl1pPr algn="l" defTabSz="914400" rtl="0" eaLnBrk="1" latinLnBrk="0" hangingPunct="1">
        <a:lnSpc>
          <a:spcPct val="90000"/>
        </a:lnSpc>
        <a:spcBef>
          <a:spcPct val="0"/>
        </a:spcBef>
        <a:buNone/>
        <a:defRPr sz="2800" b="1" i="0" kern="1200">
          <a:solidFill>
            <a:schemeClr val="accent1"/>
          </a:solidFill>
          <a:latin typeface="Lucida Sans" charset="0"/>
          <a:ea typeface="Lucida Sans" charset="0"/>
          <a:cs typeface="Lucida Sans" charset="0"/>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Lucida Sans" charset="0"/>
          <a:ea typeface="Lucida Sans" charset="0"/>
          <a:cs typeface="Lucida Sans"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Lucida Sans" charset="0"/>
          <a:ea typeface="Lucida Sans" charset="0"/>
          <a:cs typeface="Lucida Sans"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Lucida Sans" charset="0"/>
          <a:ea typeface="Lucida Sans" charset="0"/>
          <a:cs typeface="Lucida Sans" charset="0"/>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Lucida Sans" charset="0"/>
          <a:ea typeface="Lucida Sans" charset="0"/>
          <a:cs typeface="Lucida Sans" charset="0"/>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Lucida Sans" charset="0"/>
          <a:ea typeface="Lucida Sans" charset="0"/>
          <a:cs typeface="Lucid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CA67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EFD2CD8-99B7-4518-8A45-4471AA08D764}"/>
              </a:ext>
            </a:extLst>
          </p:cNvPr>
          <p:cNvSpPr/>
          <p:nvPr userDrawn="1"/>
        </p:nvSpPr>
        <p:spPr>
          <a:xfrm>
            <a:off x="692458" y="0"/>
            <a:ext cx="408373" cy="4461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080" y="411480"/>
            <a:ext cx="2910840" cy="1405498"/>
          </a:xfrm>
          <a:prstGeom prst="rect">
            <a:avLst/>
          </a:prstGeom>
        </p:spPr>
      </p:pic>
    </p:spTree>
    <p:extLst>
      <p:ext uri="{BB962C8B-B14F-4D97-AF65-F5344CB8AC3E}">
        <p14:creationId xmlns:p14="http://schemas.microsoft.com/office/powerpoint/2010/main" val="4706068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bg1"/>
          </a:solidFill>
          <a:latin typeface="Palatino Linotype" panose="02040502050505030304" pitchFamily="18" charset="0"/>
          <a:ea typeface="+mj-ea"/>
          <a:cs typeface="+mj-cs"/>
        </a:defRPr>
      </a:lvl1pPr>
    </p:titleStyle>
    <p:bodyStyle>
      <a:lvl1pPr marL="0" indent="0" algn="l" defTabSz="914400" rtl="0" eaLnBrk="1" latinLnBrk="0" hangingPunct="1">
        <a:lnSpc>
          <a:spcPct val="90000"/>
        </a:lnSpc>
        <a:spcBef>
          <a:spcPts val="1000"/>
        </a:spcBef>
        <a:buFont typeface="Arial"/>
        <a:buNone/>
        <a:defRPr sz="2800" kern="1200">
          <a:solidFill>
            <a:schemeClr val="bg1"/>
          </a:solidFill>
          <a:latin typeface="Palatino Linotype" panose="02040502050505030304" pitchFamily="18" charset="0"/>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bg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gov.uk/government/statistics/digest-of-uk-energy-statistics-dukes-2017-main-report" TargetMode="External"/><Relationship Id="rId3"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gov.uk/government/statistics/digest-of-uk-energy-statistics-dukes-2017-main-report" TargetMode="External"/><Relationship Id="rId3"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Lucida Sans" charset="0"/>
                <a:ea typeface="Lucida Sans" charset="0"/>
                <a:cs typeface="Lucida Sans" charset="0"/>
              </a:rPr>
              <a:t>Introduction to Energy</a:t>
            </a:r>
          </a:p>
        </p:txBody>
      </p:sp>
      <p:sp>
        <p:nvSpPr>
          <p:cNvPr id="3" name="Subtitle 2"/>
          <p:cNvSpPr>
            <a:spLocks noGrp="1"/>
          </p:cNvSpPr>
          <p:nvPr>
            <p:ph type="subTitle" idx="1"/>
          </p:nvPr>
        </p:nvSpPr>
        <p:spPr/>
        <p:txBody>
          <a:bodyPr/>
          <a:lstStyle/>
          <a:p>
            <a:r>
              <a:rPr lang="en-US" dirty="0">
                <a:latin typeface="Lucida Sans" charset="0"/>
                <a:ea typeface="Lucida Sans" charset="0"/>
                <a:cs typeface="Lucida Sans" charset="0"/>
              </a:rPr>
              <a:t>Lesson Slides</a:t>
            </a:r>
          </a:p>
        </p:txBody>
      </p:sp>
    </p:spTree>
    <p:extLst>
      <p:ext uri="{BB962C8B-B14F-4D97-AF65-F5344CB8AC3E}">
        <p14:creationId xmlns:p14="http://schemas.microsoft.com/office/powerpoint/2010/main" val="214345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UK electricity mix has changed significantly</a:t>
            </a:r>
          </a:p>
        </p:txBody>
      </p:sp>
      <p:sp>
        <p:nvSpPr>
          <p:cNvPr id="5" name="Slide Number Placeholder 4"/>
          <p:cNvSpPr>
            <a:spLocks noGrp="1"/>
          </p:cNvSpPr>
          <p:nvPr>
            <p:ph type="sldNum" sz="quarter" idx="12"/>
          </p:nvPr>
        </p:nvSpPr>
        <p:spPr/>
        <p:txBody>
          <a:bodyPr/>
          <a:lstStyle/>
          <a:p>
            <a:fld id="{4E85AB73-56D2-1C41-8ADB-79B9069DE6DF}" type="slidenum">
              <a:rPr lang="en-US" smtClean="0"/>
              <a:t>10</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sp>
        <p:nvSpPr>
          <p:cNvPr id="9" name="TextBox 8"/>
          <p:cNvSpPr txBox="1"/>
          <p:nvPr/>
        </p:nvSpPr>
        <p:spPr>
          <a:xfrm rot="16200000">
            <a:off x="-351904" y="3308682"/>
            <a:ext cx="2266967" cy="261610"/>
          </a:xfrm>
          <a:prstGeom prst="rect">
            <a:avLst/>
          </a:prstGeom>
          <a:noFill/>
        </p:spPr>
        <p:txBody>
          <a:bodyPr wrap="none" rtlCol="0">
            <a:spAutoFit/>
          </a:bodyPr>
          <a:lstStyle/>
          <a:p>
            <a:r>
              <a:rPr lang="en-US" sz="1100" b="1" dirty="0">
                <a:latin typeface="Lucida Sans" charset="0"/>
                <a:ea typeface="Lucida Sans" charset="0"/>
                <a:cs typeface="Lucida Sans" charset="0"/>
              </a:rPr>
              <a:t>Percentage </a:t>
            </a:r>
            <a:r>
              <a:rPr lang="en-US" sz="1100" b="1">
                <a:latin typeface="Lucida Sans" charset="0"/>
                <a:ea typeface="Lucida Sans" charset="0"/>
                <a:cs typeface="Lucida Sans" charset="0"/>
              </a:rPr>
              <a:t>of generation (%)</a:t>
            </a:r>
            <a:endParaRPr lang="en-US" sz="1100" b="1" dirty="0">
              <a:latin typeface="Lucida Sans" charset="0"/>
              <a:ea typeface="Lucida Sans" charset="0"/>
              <a:cs typeface="Lucida Sans" charset="0"/>
            </a:endParaRPr>
          </a:p>
        </p:txBody>
      </p:sp>
      <p:sp>
        <p:nvSpPr>
          <p:cNvPr id="10" name="TextBox 9"/>
          <p:cNvSpPr txBox="1"/>
          <p:nvPr/>
        </p:nvSpPr>
        <p:spPr>
          <a:xfrm>
            <a:off x="4383126" y="5542674"/>
            <a:ext cx="511679" cy="261610"/>
          </a:xfrm>
          <a:prstGeom prst="rect">
            <a:avLst/>
          </a:prstGeom>
          <a:noFill/>
        </p:spPr>
        <p:txBody>
          <a:bodyPr wrap="none" rtlCol="0">
            <a:spAutoFit/>
          </a:bodyPr>
          <a:lstStyle/>
          <a:p>
            <a:r>
              <a:rPr lang="en-US" sz="1100" b="1">
                <a:latin typeface="Lucida Sans" charset="0"/>
                <a:ea typeface="Lucida Sans" charset="0"/>
                <a:cs typeface="Lucida Sans" charset="0"/>
              </a:rPr>
              <a:t>Year</a:t>
            </a:r>
            <a:endParaRPr lang="en-US" sz="1100" b="1" dirty="0">
              <a:latin typeface="Lucida Sans" charset="0"/>
              <a:ea typeface="Lucida Sans" charset="0"/>
              <a:cs typeface="Lucida Sans" charset="0"/>
            </a:endParaRPr>
          </a:p>
        </p:txBody>
      </p:sp>
      <p:sp>
        <p:nvSpPr>
          <p:cNvPr id="11" name="TextBox 10">
            <a:extLst>
              <a:ext uri="{FF2B5EF4-FFF2-40B4-BE49-F238E27FC236}">
                <a16:creationId xmlns:a16="http://schemas.microsoft.com/office/drawing/2014/main" xmlns="" id="{A846D8C1-8699-4096-BF32-7CE1B6115200}"/>
              </a:ext>
            </a:extLst>
          </p:cNvPr>
          <p:cNvSpPr txBox="1"/>
          <p:nvPr/>
        </p:nvSpPr>
        <p:spPr>
          <a:xfrm>
            <a:off x="8192022" y="1673088"/>
            <a:ext cx="3507287" cy="1954381"/>
          </a:xfrm>
          <a:prstGeom prst="rect">
            <a:avLst/>
          </a:prstGeom>
          <a:noFill/>
        </p:spPr>
        <p:txBody>
          <a:bodyPr wrap="square" rtlCol="0">
            <a:spAutoFit/>
          </a:bodyPr>
          <a:lstStyle/>
          <a:p>
            <a:r>
              <a:rPr lang="en-US" sz="1100" b="1" dirty="0">
                <a:latin typeface="Lucida Sans" charset="0"/>
                <a:ea typeface="Lucida Sans" charset="0"/>
                <a:cs typeface="Lucida Sans" charset="0"/>
              </a:rPr>
              <a:t>What has changed?</a:t>
            </a:r>
          </a:p>
          <a:p>
            <a:endParaRPr lang="en-US" sz="1100" b="1"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Increase in renewables, promoted by government schemes to support renewable electricity and advances in technology;</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Decreases in coal as plants reach the end of their lives and government policies making coal generation more expensive;</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Increase in generation from gas;</a:t>
            </a:r>
          </a:p>
        </p:txBody>
      </p:sp>
      <p:pic>
        <p:nvPicPr>
          <p:cNvPr id="3" name="Picture 2"/>
          <p:cNvPicPr>
            <a:picLocks noChangeAspect="1"/>
          </p:cNvPicPr>
          <p:nvPr/>
        </p:nvPicPr>
        <p:blipFill>
          <a:blip r:embed="rId2"/>
          <a:stretch>
            <a:fillRect/>
          </a:stretch>
        </p:blipFill>
        <p:spPr>
          <a:xfrm>
            <a:off x="932669" y="1548632"/>
            <a:ext cx="7259353" cy="3892550"/>
          </a:xfrm>
          <a:prstGeom prst="rect">
            <a:avLst/>
          </a:prstGeom>
        </p:spPr>
      </p:pic>
      <p:sp>
        <p:nvSpPr>
          <p:cNvPr id="12" name="Rounded Rectangle 25">
            <a:extLst>
              <a:ext uri="{FF2B5EF4-FFF2-40B4-BE49-F238E27FC236}">
                <a16:creationId xmlns:a16="http://schemas.microsoft.com/office/drawing/2014/main" xmlns="" id="{2E2F5DB9-BBFC-43D7-BE76-235682748057}"/>
              </a:ext>
            </a:extLst>
          </p:cNvPr>
          <p:cNvSpPr/>
          <p:nvPr/>
        </p:nvSpPr>
        <p:spPr>
          <a:xfrm>
            <a:off x="8212305" y="4256116"/>
            <a:ext cx="3532655" cy="1080656"/>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smtClean="0">
                <a:solidFill>
                  <a:schemeClr val="accent1"/>
                </a:solidFill>
                <a:latin typeface="Lucida Sans" charset="0"/>
                <a:ea typeface="Lucida Sans" charset="0"/>
                <a:cs typeface="Lucida Sans" charset="0"/>
              </a:rPr>
              <a:t>What drivers may have contributed to </a:t>
            </a:r>
            <a:r>
              <a:rPr lang="en-US" sz="1200" smtClean="0">
                <a:solidFill>
                  <a:schemeClr val="accent1"/>
                </a:solidFill>
                <a:latin typeface="Lucida Sans" charset="0"/>
                <a:ea typeface="Lucida Sans" charset="0"/>
                <a:cs typeface="Lucida Sans" charset="0"/>
              </a:rPr>
              <a:t>the changes shown in the chart?</a:t>
            </a:r>
            <a:endParaRPr lang="en-US" sz="1200" dirty="0">
              <a:solidFill>
                <a:schemeClr val="accent1"/>
              </a:solidFill>
              <a:latin typeface="Lucida Sans" charset="0"/>
              <a:ea typeface="Lucida Sans" charset="0"/>
              <a:cs typeface="Lucida Sans" charset="0"/>
            </a:endParaRPr>
          </a:p>
        </p:txBody>
      </p:sp>
    </p:spTree>
    <p:extLst>
      <p:ext uri="{BB962C8B-B14F-4D97-AF65-F5344CB8AC3E}">
        <p14:creationId xmlns:p14="http://schemas.microsoft.com/office/powerpoint/2010/main" val="123080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Diary</a:t>
            </a:r>
          </a:p>
        </p:txBody>
      </p:sp>
      <p:sp>
        <p:nvSpPr>
          <p:cNvPr id="5" name="Slide Number Placeholder 4"/>
          <p:cNvSpPr>
            <a:spLocks noGrp="1"/>
          </p:cNvSpPr>
          <p:nvPr>
            <p:ph type="sldNum" sz="quarter" idx="12"/>
          </p:nvPr>
        </p:nvSpPr>
        <p:spPr/>
        <p:txBody>
          <a:bodyPr/>
          <a:lstStyle/>
          <a:p>
            <a:fld id="{4E85AB73-56D2-1C41-8ADB-79B9069DE6DF}" type="slidenum">
              <a:rPr lang="en-US" smtClean="0"/>
              <a:t>11</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23446914"/>
              </p:ext>
            </p:extLst>
          </p:nvPr>
        </p:nvGraphicFramePr>
        <p:xfrm>
          <a:off x="591457" y="1706640"/>
          <a:ext cx="10628088" cy="3919635"/>
        </p:xfrm>
        <a:graphic>
          <a:graphicData uri="http://schemas.openxmlformats.org/drawingml/2006/table">
            <a:tbl>
              <a:tblPr firstRow="1" bandRow="1">
                <a:tableStyleId>{5C22544A-7EE6-4342-B048-85BDC9FD1C3A}</a:tableStyleId>
              </a:tblPr>
              <a:tblGrid>
                <a:gridCol w="1193800">
                  <a:extLst>
                    <a:ext uri="{9D8B030D-6E8A-4147-A177-3AD203B41FA5}">
                      <a16:colId xmlns:a16="http://schemas.microsoft.com/office/drawing/2014/main" xmlns="" val="20000"/>
                    </a:ext>
                  </a:extLst>
                </a:gridCol>
                <a:gridCol w="1683657">
                  <a:extLst>
                    <a:ext uri="{9D8B030D-6E8A-4147-A177-3AD203B41FA5}">
                      <a16:colId xmlns:a16="http://schemas.microsoft.com/office/drawing/2014/main" xmlns="" val="20001"/>
                    </a:ext>
                  </a:extLst>
                </a:gridCol>
                <a:gridCol w="5093609">
                  <a:extLst>
                    <a:ext uri="{9D8B030D-6E8A-4147-A177-3AD203B41FA5}">
                      <a16:colId xmlns:a16="http://schemas.microsoft.com/office/drawing/2014/main" xmlns="" val="20002"/>
                    </a:ext>
                  </a:extLst>
                </a:gridCol>
                <a:gridCol w="2657022">
                  <a:extLst>
                    <a:ext uri="{9D8B030D-6E8A-4147-A177-3AD203B41FA5}">
                      <a16:colId xmlns:a16="http://schemas.microsoft.com/office/drawing/2014/main" xmlns="" val="20003"/>
                    </a:ext>
                  </a:extLst>
                </a:gridCol>
              </a:tblGrid>
              <a:tr h="445599">
                <a:tc>
                  <a:txBody>
                    <a:bodyPr/>
                    <a:lstStyle/>
                    <a:p>
                      <a:r>
                        <a:rPr lang="en-US" sz="1100" dirty="0">
                          <a:solidFill>
                            <a:schemeClr val="tx1"/>
                          </a:solidFill>
                          <a:latin typeface="Lucida Sans" charset="0"/>
                          <a:ea typeface="Lucida Sans" charset="0"/>
                          <a:cs typeface="Lucida Sans" charset="0"/>
                        </a:rPr>
                        <a:t>Time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Activity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Type of energy use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Source of energy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0"/>
                  </a:ext>
                </a:extLst>
              </a:tr>
              <a:tr h="445599">
                <a:tc>
                  <a:txBody>
                    <a:bodyPr/>
                    <a:lstStyle/>
                    <a:p>
                      <a:r>
                        <a:rPr lang="en-US" sz="1100" dirty="0">
                          <a:solidFill>
                            <a:schemeClr val="tx1"/>
                          </a:solidFill>
                          <a:latin typeface="Lucida Sans" charset="0"/>
                          <a:ea typeface="Lucida Sans" charset="0"/>
                          <a:cs typeface="Lucida Sans" charset="0"/>
                        </a:rPr>
                        <a:t>07:00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Breakfast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Electrical</a:t>
                      </a:r>
                      <a:r>
                        <a:rPr lang="en-US" sz="1100" baseline="0" dirty="0">
                          <a:solidFill>
                            <a:schemeClr val="tx1"/>
                          </a:solidFill>
                          <a:latin typeface="Lucida Sans" charset="0"/>
                          <a:ea typeface="Lucida Sans" charset="0"/>
                          <a:cs typeface="Lucida Sans" charset="0"/>
                        </a:rPr>
                        <a:t> energy</a:t>
                      </a:r>
                      <a:r>
                        <a:rPr lang="en-US" sz="1100" dirty="0">
                          <a:solidFill>
                            <a:schemeClr val="tx1"/>
                          </a:solidFill>
                          <a:latin typeface="Lucida Sans" charset="0"/>
                          <a:ea typeface="Lucida Sans" charset="0"/>
                          <a:cs typeface="Lucida Sans" charset="0"/>
                        </a:rPr>
                        <a:t> (microwave, kettle)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Electricity</a:t>
                      </a:r>
                      <a:r>
                        <a:rPr lang="en-US" sz="1100" baseline="0" dirty="0">
                          <a:solidFill>
                            <a:schemeClr val="tx1"/>
                          </a:solidFill>
                          <a:latin typeface="Lucida Sans" charset="0"/>
                          <a:ea typeface="Lucida Sans" charset="0"/>
                          <a:cs typeface="Lucida Sans" charset="0"/>
                        </a:rPr>
                        <a:t> on the grid</a:t>
                      </a:r>
                      <a:endParaRPr lang="en-US" sz="1100" dirty="0">
                        <a:solidFill>
                          <a:schemeClr val="tx1"/>
                        </a:solidFill>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1"/>
                  </a:ext>
                </a:extLst>
              </a:tr>
              <a:tr h="445599">
                <a:tc>
                  <a:txBody>
                    <a:bodyPr/>
                    <a:lstStyle/>
                    <a:p>
                      <a:r>
                        <a:rPr lang="en-US" sz="1100" dirty="0">
                          <a:solidFill>
                            <a:schemeClr val="tx1"/>
                          </a:solidFill>
                          <a:latin typeface="Lucida Sans" charset="0"/>
                          <a:ea typeface="Lucida Sans" charset="0"/>
                          <a:cs typeface="Lucida Sans" charset="0"/>
                        </a:rPr>
                        <a:t>07:45 / 16:00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Travel to and from 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Chemical</a:t>
                      </a:r>
                      <a:r>
                        <a:rPr lang="en-US" sz="1100" baseline="0" dirty="0">
                          <a:solidFill>
                            <a:schemeClr val="tx1"/>
                          </a:solidFill>
                          <a:latin typeface="Lucida Sans" charset="0"/>
                          <a:ea typeface="Lucida Sans" charset="0"/>
                          <a:cs typeface="Lucida Sans" charset="0"/>
                        </a:rPr>
                        <a:t> energy (petrol)</a:t>
                      </a:r>
                      <a:endParaRPr lang="en-US" sz="1100" dirty="0">
                        <a:solidFill>
                          <a:schemeClr val="tx1"/>
                        </a:solidFill>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Petrol produced from oil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2"/>
                  </a:ext>
                </a:extLst>
              </a:tr>
              <a:tr h="685249">
                <a:tc>
                  <a:txBody>
                    <a:bodyPr/>
                    <a:lstStyle/>
                    <a:p>
                      <a:r>
                        <a:rPr lang="en-US" sz="1100" dirty="0">
                          <a:solidFill>
                            <a:schemeClr val="tx1"/>
                          </a:solidFill>
                          <a:latin typeface="Lucida Sans" charset="0"/>
                          <a:ea typeface="Lucida Sans" charset="0"/>
                          <a:cs typeface="Lucida Sans" charset="0"/>
                        </a:rPr>
                        <a:t>09:00 – 15:30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Electrical</a:t>
                      </a:r>
                      <a:r>
                        <a:rPr lang="en-US" sz="1100" baseline="0" dirty="0">
                          <a:solidFill>
                            <a:schemeClr val="tx1"/>
                          </a:solidFill>
                          <a:latin typeface="Lucida Sans" charset="0"/>
                          <a:ea typeface="Lucida Sans" charset="0"/>
                          <a:cs typeface="Lucida Sans" charset="0"/>
                        </a:rPr>
                        <a:t> energy for lights</a:t>
                      </a:r>
                    </a:p>
                    <a:p>
                      <a:r>
                        <a:rPr lang="en-US" sz="1100" baseline="0" dirty="0">
                          <a:solidFill>
                            <a:schemeClr val="tx1"/>
                          </a:solidFill>
                          <a:latin typeface="Lucida Sans" charset="0"/>
                          <a:ea typeface="Lucida Sans" charset="0"/>
                          <a:cs typeface="Lucida Sans" charset="0"/>
                        </a:rPr>
                        <a:t>Heat energy to heat classrooms</a:t>
                      </a:r>
                    </a:p>
                    <a:p>
                      <a:r>
                        <a:rPr lang="en-US" sz="1100" baseline="0" dirty="0">
                          <a:solidFill>
                            <a:schemeClr val="tx1"/>
                          </a:solidFill>
                          <a:latin typeface="Lucida Sans" charset="0"/>
                          <a:ea typeface="Lucida Sans" charset="0"/>
                          <a:cs typeface="Lucida Sans" charset="0"/>
                        </a:rPr>
                        <a:t>Electrical energy for computers</a:t>
                      </a:r>
                    </a:p>
                    <a:p>
                      <a:endParaRPr lang="en-US" sz="1100" dirty="0">
                        <a:solidFill>
                          <a:schemeClr val="tx1"/>
                        </a:solidFill>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Electricity</a:t>
                      </a:r>
                      <a:r>
                        <a:rPr lang="en-US" sz="1100" baseline="0" dirty="0">
                          <a:solidFill>
                            <a:schemeClr val="tx1"/>
                          </a:solidFill>
                          <a:latin typeface="Lucida Sans" charset="0"/>
                          <a:ea typeface="Lucida Sans" charset="0"/>
                          <a:cs typeface="Lucida Sans" charset="0"/>
                        </a:rPr>
                        <a:t> on the grid</a:t>
                      </a:r>
                    </a:p>
                    <a:p>
                      <a:r>
                        <a:rPr lang="en-US" sz="1100" baseline="0" dirty="0">
                          <a:solidFill>
                            <a:schemeClr val="tx1"/>
                          </a:solidFill>
                          <a:latin typeface="Lucida Sans" charset="0"/>
                          <a:ea typeface="Lucida Sans" charset="0"/>
                          <a:cs typeface="Lucida Sans" charset="0"/>
                        </a:rPr>
                        <a:t>Gas from grid</a:t>
                      </a:r>
                      <a:endParaRPr lang="en-US" sz="1100" dirty="0">
                        <a:solidFill>
                          <a:schemeClr val="tx1"/>
                        </a:solidFill>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3"/>
                  </a:ext>
                </a:extLst>
              </a:tr>
              <a:tr h="445599">
                <a:tc>
                  <a:txBody>
                    <a:bodyPr/>
                    <a:lstStyle/>
                    <a:p>
                      <a:r>
                        <a:rPr lang="en-US" sz="1100" dirty="0">
                          <a:solidFill>
                            <a:schemeClr val="tx1"/>
                          </a:solidFill>
                          <a:latin typeface="Lucida Sans" charset="0"/>
                          <a:ea typeface="Lucida Sans" charset="0"/>
                          <a:cs typeface="Lucida Sans" charset="0"/>
                        </a:rPr>
                        <a:t>12:30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Lunch</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Energy</a:t>
                      </a:r>
                      <a:r>
                        <a:rPr lang="en-US" sz="1100" baseline="0" dirty="0">
                          <a:solidFill>
                            <a:schemeClr val="tx1"/>
                          </a:solidFill>
                          <a:latin typeface="Lucida Sans" charset="0"/>
                          <a:ea typeface="Lucida Sans" charset="0"/>
                          <a:cs typeface="Lucida Sans" charset="0"/>
                        </a:rPr>
                        <a:t> to produce foods: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100" baseline="0" dirty="0">
                          <a:solidFill>
                            <a:schemeClr val="tx1"/>
                          </a:solidFill>
                          <a:latin typeface="Lucida Sans" charset="0"/>
                          <a:ea typeface="Lucida Sans" charset="0"/>
                          <a:cs typeface="Lucida Sans" charset="0"/>
                        </a:rPr>
                        <a:t>Energy to produce food – fertiliser, feed for animals etc.;</a:t>
                      </a:r>
                    </a:p>
                    <a:p>
                      <a:pPr marL="285750" indent="-285750">
                        <a:buFont typeface="Arial" charset="0"/>
                        <a:buChar char="•"/>
                      </a:pPr>
                      <a:r>
                        <a:rPr lang="en-US" sz="1100" baseline="0" dirty="0">
                          <a:solidFill>
                            <a:schemeClr val="tx1"/>
                          </a:solidFill>
                          <a:latin typeface="Lucida Sans" charset="0"/>
                          <a:ea typeface="Lucida Sans" charset="0"/>
                          <a:cs typeface="Lucida Sans" charset="0"/>
                        </a:rPr>
                        <a:t>Energy to transport food from source to plate;</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100" baseline="0" dirty="0">
                          <a:solidFill>
                            <a:schemeClr val="tx1"/>
                          </a:solidFill>
                          <a:latin typeface="Lucida Sans" charset="0"/>
                          <a:ea typeface="Lucida Sans" charset="0"/>
                          <a:cs typeface="Lucida Sans" charset="0"/>
                        </a:rPr>
                        <a:t>Heat energy to cook food;</a:t>
                      </a:r>
                    </a:p>
                    <a:p>
                      <a:pPr marL="285750" indent="-285750">
                        <a:buFont typeface="Arial" charset="0"/>
                        <a:buChar char="•"/>
                      </a:pPr>
                      <a:endParaRPr lang="en-US" sz="1100" dirty="0">
                        <a:solidFill>
                          <a:schemeClr val="tx1"/>
                        </a:solidFill>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Petrol</a:t>
                      </a:r>
                      <a:r>
                        <a:rPr lang="en-US" sz="1100" baseline="0" dirty="0">
                          <a:solidFill>
                            <a:schemeClr val="tx1"/>
                          </a:solidFill>
                          <a:latin typeface="Lucida Sans" charset="0"/>
                          <a:ea typeface="Lucida Sans" charset="0"/>
                          <a:cs typeface="Lucida Sans" charset="0"/>
                        </a:rPr>
                        <a:t> produced from oil for </a:t>
                      </a:r>
                    </a:p>
                    <a:p>
                      <a:r>
                        <a:rPr lang="en-US" sz="1100" baseline="0" dirty="0">
                          <a:solidFill>
                            <a:schemeClr val="tx1"/>
                          </a:solidFill>
                          <a:latin typeface="Lucida Sans" charset="0"/>
                          <a:ea typeface="Lucida Sans" charset="0"/>
                          <a:cs typeface="Lucida Sans" charset="0"/>
                        </a:rPr>
                        <a:t>Transport</a:t>
                      </a:r>
                    </a:p>
                    <a:p>
                      <a:r>
                        <a:rPr lang="en-US" sz="1100" baseline="0" dirty="0">
                          <a:solidFill>
                            <a:schemeClr val="tx1"/>
                          </a:solidFill>
                          <a:latin typeface="Lucida Sans" charset="0"/>
                          <a:ea typeface="Lucida Sans" charset="0"/>
                          <a:cs typeface="Lucida Sans" charset="0"/>
                        </a:rPr>
                        <a:t>Gas for heating food</a:t>
                      </a:r>
                    </a:p>
                    <a:p>
                      <a:endParaRPr lang="en-US" sz="1100" baseline="0" dirty="0">
                        <a:solidFill>
                          <a:schemeClr val="tx1"/>
                        </a:solidFill>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4"/>
                  </a:ext>
                </a:extLst>
              </a:tr>
              <a:tr h="445599">
                <a:tc>
                  <a:txBody>
                    <a:bodyPr/>
                    <a:lstStyle/>
                    <a:p>
                      <a:r>
                        <a:rPr lang="en-US" sz="1100" dirty="0">
                          <a:solidFill>
                            <a:schemeClr val="tx1"/>
                          </a:solidFill>
                          <a:latin typeface="Lucida Sans" charset="0"/>
                          <a:ea typeface="Lucida Sans" charset="0"/>
                          <a:cs typeface="Lucida Sans" charset="0"/>
                        </a:rPr>
                        <a:t>19:00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Watch</a:t>
                      </a:r>
                      <a:r>
                        <a:rPr lang="en-US" sz="1100" baseline="0" dirty="0">
                          <a:solidFill>
                            <a:schemeClr val="tx1"/>
                          </a:solidFill>
                          <a:latin typeface="Lucida Sans" charset="0"/>
                          <a:ea typeface="Lucida Sans" charset="0"/>
                          <a:cs typeface="Lucida Sans" charset="0"/>
                        </a:rPr>
                        <a:t> TV</a:t>
                      </a:r>
                      <a:endParaRPr lang="en-US" sz="1100" dirty="0">
                        <a:solidFill>
                          <a:schemeClr val="tx1"/>
                        </a:solidFill>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Electrical energy for TV</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Electricity from the grid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5"/>
                  </a:ext>
                </a:extLst>
              </a:tr>
              <a:tr h="445599">
                <a:tc>
                  <a:txBody>
                    <a:bodyPr/>
                    <a:lstStyle/>
                    <a:p>
                      <a:r>
                        <a:rPr lang="en-US" sz="1100" dirty="0">
                          <a:solidFill>
                            <a:schemeClr val="tx1"/>
                          </a:solidFill>
                          <a:latin typeface="Lucida Sans" charset="0"/>
                          <a:ea typeface="Lucida Sans" charset="0"/>
                          <a:cs typeface="Lucida Sans" charset="0"/>
                        </a:rPr>
                        <a:t>19:30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Dinner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Electrical energy to produce heat for cooking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100" dirty="0">
                          <a:solidFill>
                            <a:schemeClr val="tx1"/>
                          </a:solidFill>
                          <a:latin typeface="Lucida Sans" charset="0"/>
                          <a:ea typeface="Lucida Sans" charset="0"/>
                          <a:cs typeface="Lucida Sans" charset="0"/>
                        </a:rPr>
                        <a:t>Electricity from grid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8" name="Rounded Rectangle 25">
            <a:extLst>
              <a:ext uri="{FF2B5EF4-FFF2-40B4-BE49-F238E27FC236}">
                <a16:creationId xmlns:a16="http://schemas.microsoft.com/office/drawing/2014/main" xmlns="" id="{2E2F5DB9-BBFC-43D7-BE76-235682748057}"/>
              </a:ext>
            </a:extLst>
          </p:cNvPr>
          <p:cNvSpPr/>
          <p:nvPr/>
        </p:nvSpPr>
        <p:spPr>
          <a:xfrm>
            <a:off x="591457" y="5823067"/>
            <a:ext cx="11153504" cy="576937"/>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What is your energy diary for yesterday?  </a:t>
            </a:r>
            <a:r>
              <a:rPr lang="en-US" sz="1200" dirty="0" smtClean="0">
                <a:solidFill>
                  <a:schemeClr val="accent1"/>
                </a:solidFill>
                <a:latin typeface="Lucida Sans" charset="0"/>
                <a:ea typeface="Lucida Sans" charset="0"/>
                <a:cs typeface="Lucida Sans" charset="0"/>
              </a:rPr>
              <a:t>Think through where you have used energy by consuming electricity, in heating and transport.  Given </a:t>
            </a:r>
            <a:r>
              <a:rPr lang="en-US" sz="1200" dirty="0">
                <a:solidFill>
                  <a:schemeClr val="accent1"/>
                </a:solidFill>
                <a:latin typeface="Lucida Sans" charset="0"/>
                <a:ea typeface="Lucida Sans" charset="0"/>
                <a:cs typeface="Lucida Sans" charset="0"/>
              </a:rPr>
              <a:t>the UK energy mix, where is this likely to have come from?</a:t>
            </a:r>
          </a:p>
        </p:txBody>
      </p:sp>
    </p:spTree>
    <p:extLst>
      <p:ext uri="{BB962C8B-B14F-4D97-AF65-F5344CB8AC3E}">
        <p14:creationId xmlns:p14="http://schemas.microsoft.com/office/powerpoint/2010/main" val="148416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energy demand</a:t>
            </a:r>
            <a:endParaRPr lang="en-US" dirty="0"/>
          </a:p>
        </p:txBody>
      </p:sp>
      <p:sp>
        <p:nvSpPr>
          <p:cNvPr id="5" name="Slide Number Placeholder 4"/>
          <p:cNvSpPr>
            <a:spLocks noGrp="1"/>
          </p:cNvSpPr>
          <p:nvPr>
            <p:ph type="sldNum" sz="quarter" idx="12"/>
          </p:nvPr>
        </p:nvSpPr>
        <p:spPr/>
        <p:txBody>
          <a:bodyPr/>
          <a:lstStyle/>
          <a:p>
            <a:fld id="{4E85AB73-56D2-1C41-8ADB-79B9069DE6DF}" type="slidenum">
              <a:rPr lang="en-US" smtClean="0"/>
              <a:t>12</a:t>
            </a:fld>
            <a:endParaRPr lang="en-US"/>
          </a:p>
        </p:txBody>
      </p:sp>
      <p:sp>
        <p:nvSpPr>
          <p:cNvPr id="6" name="Footer Placeholder 5"/>
          <p:cNvSpPr>
            <a:spLocks noGrp="1"/>
          </p:cNvSpPr>
          <p:nvPr>
            <p:ph type="ftr" sz="quarter" idx="3"/>
          </p:nvPr>
        </p:nvSpPr>
        <p:spPr/>
        <p:txBody>
          <a:bodyPr/>
          <a:lstStyle/>
          <a:p>
            <a:r>
              <a:rPr lang="en-GB" smtClean="0"/>
              <a:t>www.climatecloud.org</a:t>
            </a:r>
            <a:endParaRPr lang="en-GB" dirty="0"/>
          </a:p>
        </p:txBody>
      </p:sp>
      <p:sp>
        <p:nvSpPr>
          <p:cNvPr id="8" name="Rounded Rectangle 25">
            <a:extLst>
              <a:ext uri="{FF2B5EF4-FFF2-40B4-BE49-F238E27FC236}">
                <a16:creationId xmlns:a16="http://schemas.microsoft.com/office/drawing/2014/main" xmlns="" id="{2E2F5DB9-BBFC-43D7-BE76-235682748057}"/>
              </a:ext>
            </a:extLst>
          </p:cNvPr>
          <p:cNvSpPr/>
          <p:nvPr/>
        </p:nvSpPr>
        <p:spPr>
          <a:xfrm>
            <a:off x="591457" y="1296038"/>
            <a:ext cx="11153504" cy="39785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smtClean="0">
                <a:solidFill>
                  <a:schemeClr val="accent1"/>
                </a:solidFill>
                <a:latin typeface="Lucida Sans" charset="0"/>
                <a:ea typeface="Lucida Sans" charset="0"/>
                <a:cs typeface="Lucida Sans" charset="0"/>
              </a:rPr>
              <a:t>How can you reduce your energy consumption?  What are the costs and benefits associated with each?</a:t>
            </a:r>
            <a:endParaRPr lang="en-US" sz="1200" dirty="0">
              <a:solidFill>
                <a:schemeClr val="accent1"/>
              </a:solidFill>
              <a:latin typeface="Lucida Sans" charset="0"/>
              <a:ea typeface="Lucida Sans" charset="0"/>
              <a:cs typeface="Lucida Sans" charset="0"/>
            </a:endParaRPr>
          </a:p>
        </p:txBody>
      </p:sp>
      <p:sp>
        <p:nvSpPr>
          <p:cNvPr id="9" name="Rounded Rectangle 8"/>
          <p:cNvSpPr/>
          <p:nvPr/>
        </p:nvSpPr>
        <p:spPr>
          <a:xfrm>
            <a:off x="591457" y="2613782"/>
            <a:ext cx="2296886" cy="964304"/>
          </a:xfrm>
          <a:prstGeom prst="roundRect">
            <a:avLst>
              <a:gd name="adj" fmla="val 1044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Electricity</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591457" y="3690606"/>
            <a:ext cx="2296886" cy="964304"/>
          </a:xfrm>
          <a:prstGeom prst="roundRect">
            <a:avLst>
              <a:gd name="adj" fmla="val 1044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Heat</a:t>
            </a:r>
            <a:endParaRPr lang="en-US" sz="1200" dirty="0">
              <a:solidFill>
                <a:schemeClr val="tx1"/>
              </a:solidFill>
              <a:latin typeface="Lucida Sans" charset="0"/>
              <a:ea typeface="Lucida Sans" charset="0"/>
              <a:cs typeface="Lucida Sans" charset="0"/>
            </a:endParaRPr>
          </a:p>
        </p:txBody>
      </p:sp>
      <p:sp>
        <p:nvSpPr>
          <p:cNvPr id="11" name="Rounded Rectangle 10"/>
          <p:cNvSpPr/>
          <p:nvPr/>
        </p:nvSpPr>
        <p:spPr>
          <a:xfrm>
            <a:off x="591457" y="4767430"/>
            <a:ext cx="2296886" cy="964304"/>
          </a:xfrm>
          <a:prstGeom prst="roundRect">
            <a:avLst>
              <a:gd name="adj" fmla="val 1044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Transport</a:t>
            </a:r>
            <a:endParaRPr lang="en-US" sz="1200" dirty="0">
              <a:solidFill>
                <a:schemeClr val="tx1"/>
              </a:solidFill>
              <a:latin typeface="Lucida Sans" charset="0"/>
              <a:ea typeface="Lucida Sans" charset="0"/>
              <a:cs typeface="Lucida Sans" charset="0"/>
            </a:endParaRPr>
          </a:p>
        </p:txBody>
      </p:sp>
      <p:sp>
        <p:nvSpPr>
          <p:cNvPr id="12" name="Rounded Rectangle 11"/>
          <p:cNvSpPr/>
          <p:nvPr/>
        </p:nvSpPr>
        <p:spPr>
          <a:xfrm>
            <a:off x="3022361" y="2071670"/>
            <a:ext cx="4052995" cy="371725"/>
          </a:xfrm>
          <a:prstGeom prst="roundRect">
            <a:avLst>
              <a:gd name="adj" fmla="val 1044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Use less </a:t>
            </a:r>
            <a:r>
              <a:rPr lang="en-US" sz="1200" smtClean="0">
                <a:solidFill>
                  <a:schemeClr val="tx1"/>
                </a:solidFill>
                <a:latin typeface="Lucida Sans" charset="0"/>
                <a:ea typeface="Lucida Sans" charset="0"/>
                <a:cs typeface="Lucida Sans" charset="0"/>
              </a:rPr>
              <a:t>by changing what you do</a:t>
            </a:r>
            <a:endParaRPr lang="en-US" sz="1200" dirty="0">
              <a:solidFill>
                <a:schemeClr val="tx1"/>
              </a:solidFill>
              <a:latin typeface="Lucida Sans" charset="0"/>
              <a:ea typeface="Lucida Sans" charset="0"/>
              <a:cs typeface="Lucida Sans" charset="0"/>
            </a:endParaRPr>
          </a:p>
        </p:txBody>
      </p:sp>
      <p:sp>
        <p:nvSpPr>
          <p:cNvPr id="13" name="Rounded Rectangle 12"/>
          <p:cNvSpPr/>
          <p:nvPr/>
        </p:nvSpPr>
        <p:spPr>
          <a:xfrm>
            <a:off x="7302559" y="2071670"/>
            <a:ext cx="4052995" cy="371725"/>
          </a:xfrm>
          <a:prstGeom prst="roundRect">
            <a:avLst>
              <a:gd name="adj" fmla="val 1044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Use less by using energy more efficiently</a:t>
            </a:r>
            <a:endParaRPr lang="en-US" sz="1200" dirty="0">
              <a:solidFill>
                <a:schemeClr val="tx1"/>
              </a:solidFill>
              <a:latin typeface="Lucida Sans" charset="0"/>
              <a:ea typeface="Lucida Sans" charset="0"/>
              <a:cs typeface="Lucida Sans" charset="0"/>
            </a:endParaRPr>
          </a:p>
        </p:txBody>
      </p:sp>
      <p:sp>
        <p:nvSpPr>
          <p:cNvPr id="14" name="Rounded Rectangle 13"/>
          <p:cNvSpPr/>
          <p:nvPr/>
        </p:nvSpPr>
        <p:spPr>
          <a:xfrm>
            <a:off x="3022360" y="2596721"/>
            <a:ext cx="4052995" cy="964304"/>
          </a:xfrm>
          <a:prstGeom prst="roundRect">
            <a:avLst>
              <a:gd name="adj" fmla="val 1044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smtClean="0">
                <a:solidFill>
                  <a:schemeClr val="tx1"/>
                </a:solidFill>
                <a:latin typeface="Lucida Sans" charset="0"/>
                <a:ea typeface="Lucida Sans" charset="0"/>
                <a:cs typeface="Lucida Sans" charset="0"/>
              </a:rPr>
              <a:t>Switch off appliances on standby;</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Charging phones only for time required;</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Switch off lights you don’t need;</a:t>
            </a:r>
          </a:p>
          <a:p>
            <a:pPr marL="171450" indent="-171450">
              <a:buFont typeface="Arial" charset="0"/>
              <a:buChar char="•"/>
            </a:pPr>
            <a:endParaRPr lang="en-US" sz="1200" dirty="0">
              <a:solidFill>
                <a:schemeClr val="tx1"/>
              </a:solidFill>
              <a:latin typeface="Lucida Sans" charset="0"/>
              <a:ea typeface="Lucida Sans" charset="0"/>
              <a:cs typeface="Lucida Sans" charset="0"/>
            </a:endParaRPr>
          </a:p>
        </p:txBody>
      </p:sp>
      <p:sp>
        <p:nvSpPr>
          <p:cNvPr id="15" name="Rounded Rectangle 14"/>
          <p:cNvSpPr/>
          <p:nvPr/>
        </p:nvSpPr>
        <p:spPr>
          <a:xfrm>
            <a:off x="7302559" y="2596721"/>
            <a:ext cx="4052995" cy="964304"/>
          </a:xfrm>
          <a:prstGeom prst="roundRect">
            <a:avLst>
              <a:gd name="adj" fmla="val 1044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smtClean="0">
                <a:solidFill>
                  <a:schemeClr val="tx1"/>
                </a:solidFill>
                <a:latin typeface="Lucida Sans" charset="0"/>
                <a:ea typeface="Lucida Sans" charset="0"/>
                <a:cs typeface="Lucida Sans" charset="0"/>
              </a:rPr>
              <a:t>Replace lights with LED bulbs;</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Upgrade old appliances (fridge, washing machine)</a:t>
            </a:r>
          </a:p>
          <a:p>
            <a:pPr marL="171450" indent="-171450">
              <a:buFont typeface="Arial" charset="0"/>
              <a:buChar char="•"/>
            </a:pPr>
            <a:endParaRPr lang="en-US" sz="1200" dirty="0" smtClean="0">
              <a:solidFill>
                <a:schemeClr val="tx1"/>
              </a:solidFill>
              <a:latin typeface="Lucida Sans" charset="0"/>
              <a:ea typeface="Lucida Sans" charset="0"/>
              <a:cs typeface="Lucida Sans" charset="0"/>
            </a:endParaRPr>
          </a:p>
        </p:txBody>
      </p:sp>
      <p:sp>
        <p:nvSpPr>
          <p:cNvPr id="16" name="Rounded Rectangle 15"/>
          <p:cNvSpPr/>
          <p:nvPr/>
        </p:nvSpPr>
        <p:spPr>
          <a:xfrm>
            <a:off x="3022360" y="3690606"/>
            <a:ext cx="4052995" cy="964304"/>
          </a:xfrm>
          <a:prstGeom prst="roundRect">
            <a:avLst>
              <a:gd name="adj" fmla="val 1044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smtClean="0">
                <a:solidFill>
                  <a:schemeClr val="tx1"/>
                </a:solidFill>
                <a:latin typeface="Lucida Sans" charset="0"/>
                <a:ea typeface="Lucida Sans" charset="0"/>
                <a:cs typeface="Lucida Sans" charset="0"/>
              </a:rPr>
              <a:t>Turn heating down by 1 degree;</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Turn heating off in rooms that aren’t used;</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Switch from oil to gas;</a:t>
            </a:r>
          </a:p>
        </p:txBody>
      </p:sp>
      <p:sp>
        <p:nvSpPr>
          <p:cNvPr id="17" name="Rounded Rectangle 16"/>
          <p:cNvSpPr/>
          <p:nvPr/>
        </p:nvSpPr>
        <p:spPr>
          <a:xfrm>
            <a:off x="7302558" y="3690606"/>
            <a:ext cx="4052995" cy="964304"/>
          </a:xfrm>
          <a:prstGeom prst="roundRect">
            <a:avLst>
              <a:gd name="adj" fmla="val 1044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smtClean="0">
                <a:solidFill>
                  <a:schemeClr val="tx1"/>
                </a:solidFill>
                <a:latin typeface="Lucida Sans" charset="0"/>
                <a:ea typeface="Lucida Sans" charset="0"/>
                <a:cs typeface="Lucida Sans" charset="0"/>
              </a:rPr>
              <a:t>Home insulation;</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Upgrade old gas boilers;</a:t>
            </a:r>
          </a:p>
        </p:txBody>
      </p:sp>
      <p:sp>
        <p:nvSpPr>
          <p:cNvPr id="18" name="Rounded Rectangle 17"/>
          <p:cNvSpPr/>
          <p:nvPr/>
        </p:nvSpPr>
        <p:spPr>
          <a:xfrm>
            <a:off x="3022360" y="4767430"/>
            <a:ext cx="4052995" cy="964304"/>
          </a:xfrm>
          <a:prstGeom prst="roundRect">
            <a:avLst>
              <a:gd name="adj" fmla="val 1044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smtClean="0">
                <a:solidFill>
                  <a:schemeClr val="tx1"/>
                </a:solidFill>
                <a:latin typeface="Lucida Sans" charset="0"/>
                <a:ea typeface="Lucida Sans" charset="0"/>
                <a:cs typeface="Lucida Sans" charset="0"/>
              </a:rPr>
              <a:t>Cycle</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Mass transit – bus / train / tram</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Electric vehicles</a:t>
            </a:r>
          </a:p>
        </p:txBody>
      </p:sp>
      <p:sp>
        <p:nvSpPr>
          <p:cNvPr id="19" name="Rounded Rectangle 18"/>
          <p:cNvSpPr/>
          <p:nvPr/>
        </p:nvSpPr>
        <p:spPr>
          <a:xfrm>
            <a:off x="7302558" y="4767430"/>
            <a:ext cx="4052995" cy="964304"/>
          </a:xfrm>
          <a:prstGeom prst="roundRect">
            <a:avLst>
              <a:gd name="adj" fmla="val 1044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smtClean="0">
                <a:solidFill>
                  <a:schemeClr val="tx1"/>
                </a:solidFill>
                <a:latin typeface="Lucida Sans" charset="0"/>
                <a:ea typeface="Lucida Sans" charset="0"/>
                <a:cs typeface="Lucida Sans" charset="0"/>
              </a:rPr>
              <a:t>Efficient driving;</a:t>
            </a:r>
          </a:p>
          <a:p>
            <a:pPr marL="171450" indent="-171450">
              <a:buFont typeface="Arial" charset="0"/>
              <a:buChar char="•"/>
            </a:pPr>
            <a:r>
              <a:rPr lang="en-US" sz="1200" dirty="0" smtClean="0">
                <a:solidFill>
                  <a:schemeClr val="tx1"/>
                </a:solidFill>
                <a:latin typeface="Lucida Sans" charset="0"/>
                <a:ea typeface="Lucida Sans" charset="0"/>
                <a:cs typeface="Lucida Sans" charset="0"/>
              </a:rPr>
              <a:t>Upgrade car to a smaller car / smaller engine;</a:t>
            </a:r>
          </a:p>
        </p:txBody>
      </p:sp>
    </p:spTree>
    <p:extLst>
      <p:ext uri="{BB962C8B-B14F-4D97-AF65-F5344CB8AC3E}">
        <p14:creationId xmlns:p14="http://schemas.microsoft.com/office/powerpoint/2010/main" val="113954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Renewable Energy</a:t>
            </a:r>
          </a:p>
        </p:txBody>
      </p:sp>
      <p:sp>
        <p:nvSpPr>
          <p:cNvPr id="3" name="Subtitle 2"/>
          <p:cNvSpPr>
            <a:spLocks noGrp="1"/>
          </p:cNvSpPr>
          <p:nvPr>
            <p:ph type="subTitle" idx="1"/>
          </p:nvPr>
        </p:nvSpPr>
        <p:spPr/>
        <p:txBody>
          <a:bodyPr/>
          <a:lstStyle/>
          <a:p>
            <a:r>
              <a:rPr lang="en-US" dirty="0"/>
              <a:t>Lesson 2</a:t>
            </a:r>
          </a:p>
        </p:txBody>
      </p:sp>
    </p:spTree>
    <p:extLst>
      <p:ext uri="{BB962C8B-B14F-4D97-AF65-F5344CB8AC3E}">
        <p14:creationId xmlns:p14="http://schemas.microsoft.com/office/powerpoint/2010/main" val="460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 Electricity Generation Mix (2016)</a:t>
            </a:r>
          </a:p>
        </p:txBody>
      </p:sp>
      <p:sp>
        <p:nvSpPr>
          <p:cNvPr id="4" name="Slide Number Placeholder 3"/>
          <p:cNvSpPr>
            <a:spLocks noGrp="1"/>
          </p:cNvSpPr>
          <p:nvPr>
            <p:ph type="sldNum" sz="quarter" idx="12"/>
          </p:nvPr>
        </p:nvSpPr>
        <p:spPr/>
        <p:txBody>
          <a:bodyPr/>
          <a:lstStyle/>
          <a:p>
            <a:fld id="{4E85AB73-56D2-1C41-8ADB-79B9069DE6DF}" type="slidenum">
              <a:rPr lang="en-US" smtClean="0"/>
              <a:t>14</a:t>
            </a:fld>
            <a:endParaRPr lang="en-US"/>
          </a:p>
        </p:txBody>
      </p:sp>
      <p:sp>
        <p:nvSpPr>
          <p:cNvPr id="5" name="Footer Placeholder 4"/>
          <p:cNvSpPr>
            <a:spLocks noGrp="1"/>
          </p:cNvSpPr>
          <p:nvPr>
            <p:ph type="ftr" sz="quarter" idx="3"/>
          </p:nvPr>
        </p:nvSpPr>
        <p:spPr/>
        <p:txBody>
          <a:bodyPr/>
          <a:lstStyle/>
          <a:p>
            <a:r>
              <a:rPr lang="en-US"/>
              <a:t>www.climatecloud.org</a:t>
            </a:r>
            <a:endParaRPr lang="en-US" dirty="0"/>
          </a:p>
        </p:txBody>
      </p:sp>
      <p:sp>
        <p:nvSpPr>
          <p:cNvPr id="9" name="TextBox 8"/>
          <p:cNvSpPr txBox="1"/>
          <p:nvPr/>
        </p:nvSpPr>
        <p:spPr>
          <a:xfrm>
            <a:off x="4938912" y="5869728"/>
            <a:ext cx="6792244" cy="369332"/>
          </a:xfrm>
          <a:prstGeom prst="rect">
            <a:avLst/>
          </a:prstGeom>
          <a:noFill/>
        </p:spPr>
        <p:txBody>
          <a:bodyPr wrap="none" rtlCol="0">
            <a:spAutoFit/>
          </a:bodyPr>
          <a:lstStyle/>
          <a:p>
            <a:pPr algn="r"/>
            <a:r>
              <a:rPr lang="en-US" sz="900" b="1" i="1" dirty="0">
                <a:latin typeface="Lucida Sans" charset="0"/>
                <a:ea typeface="Lucida Sans" charset="0"/>
                <a:cs typeface="Lucida Sans" charset="0"/>
              </a:rPr>
              <a:t>Source: Digest of UK Energy Statistics (2017)</a:t>
            </a:r>
          </a:p>
          <a:p>
            <a:pPr algn="r"/>
            <a:r>
              <a:rPr lang="en-US" sz="900" b="1" i="1" dirty="0">
                <a:latin typeface="Lucida Sans" charset="0"/>
                <a:ea typeface="Lucida Sans" charset="0"/>
                <a:cs typeface="Lucida Sans" charset="0"/>
              </a:rPr>
              <a:t>Available at: </a:t>
            </a:r>
            <a:r>
              <a:rPr lang="en-US" sz="900" b="1" i="1" dirty="0">
                <a:latin typeface="Lucida Sans" charset="0"/>
                <a:ea typeface="Lucida Sans" charset="0"/>
                <a:cs typeface="Lucida Sans" charset="0"/>
                <a:hlinkClick r:id="rId2"/>
              </a:rPr>
              <a:t>https://www.gov.uk/government/statistics/digest-of-uk-energy-statistics-dukes-2017-main-report</a:t>
            </a:r>
            <a:r>
              <a:rPr lang="en-US" sz="900" b="1" i="1" dirty="0">
                <a:latin typeface="Lucida Sans" charset="0"/>
                <a:ea typeface="Lucida Sans" charset="0"/>
                <a:cs typeface="Lucida Sans" charset="0"/>
              </a:rPr>
              <a:t> </a:t>
            </a:r>
          </a:p>
        </p:txBody>
      </p:sp>
      <p:sp>
        <p:nvSpPr>
          <p:cNvPr id="3" name="Rectangle 2"/>
          <p:cNvSpPr/>
          <p:nvPr/>
        </p:nvSpPr>
        <p:spPr>
          <a:xfrm>
            <a:off x="6093208" y="1468893"/>
            <a:ext cx="3544865" cy="415864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Lucida Sans" charset="0"/>
              <a:ea typeface="Lucida Sans" charset="0"/>
              <a:cs typeface="Lucida Sans" charset="0"/>
            </a:endParaRPr>
          </a:p>
        </p:txBody>
      </p:sp>
      <p:sp>
        <p:nvSpPr>
          <p:cNvPr id="6" name="TextBox 5"/>
          <p:cNvSpPr txBox="1"/>
          <p:nvPr/>
        </p:nvSpPr>
        <p:spPr>
          <a:xfrm>
            <a:off x="6536590" y="1097367"/>
            <a:ext cx="2658100" cy="276999"/>
          </a:xfrm>
          <a:prstGeom prst="rect">
            <a:avLst/>
          </a:prstGeom>
          <a:noFill/>
        </p:spPr>
        <p:txBody>
          <a:bodyPr wrap="none" rtlCol="0">
            <a:spAutoFit/>
          </a:bodyPr>
          <a:lstStyle/>
          <a:p>
            <a:pPr algn="ctr"/>
            <a:r>
              <a:rPr lang="en-US" sz="1200" b="1" dirty="0">
                <a:solidFill>
                  <a:schemeClr val="accent1"/>
                </a:solidFill>
                <a:latin typeface="Lucida Sans" charset="0"/>
                <a:ea typeface="Lucida Sans" charset="0"/>
                <a:cs typeface="Lucida Sans" charset="0"/>
              </a:rPr>
              <a:t>Types of </a:t>
            </a:r>
            <a:r>
              <a:rPr lang="en-US" sz="1200" b="1">
                <a:solidFill>
                  <a:schemeClr val="accent1"/>
                </a:solidFill>
                <a:latin typeface="Lucida Sans" charset="0"/>
                <a:ea typeface="Lucida Sans" charset="0"/>
                <a:cs typeface="Lucida Sans" charset="0"/>
              </a:rPr>
              <a:t>renewable technology</a:t>
            </a:r>
            <a:endParaRPr lang="en-US" sz="1200" b="1" dirty="0">
              <a:solidFill>
                <a:schemeClr val="accent1"/>
              </a:solidFill>
              <a:latin typeface="Lucida Sans" charset="0"/>
              <a:ea typeface="Lucida Sans" charset="0"/>
              <a:cs typeface="Lucida Sans" charset="0"/>
            </a:endParaRPr>
          </a:p>
        </p:txBody>
      </p:sp>
      <p:pic>
        <p:nvPicPr>
          <p:cNvPr id="10" name="Picture 9"/>
          <p:cNvPicPr>
            <a:picLocks noChangeAspect="1"/>
          </p:cNvPicPr>
          <p:nvPr/>
        </p:nvPicPr>
        <p:blipFill>
          <a:blip r:embed="rId3"/>
          <a:stretch>
            <a:fillRect/>
          </a:stretch>
        </p:blipFill>
        <p:spPr>
          <a:xfrm>
            <a:off x="381001" y="846817"/>
            <a:ext cx="8803981" cy="5420633"/>
          </a:xfrm>
          <a:prstGeom prst="rect">
            <a:avLst/>
          </a:prstGeom>
        </p:spPr>
      </p:pic>
    </p:spTree>
    <p:extLst>
      <p:ext uri="{BB962C8B-B14F-4D97-AF65-F5344CB8AC3E}">
        <p14:creationId xmlns:p14="http://schemas.microsoft.com/office/powerpoint/2010/main" val="184644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Renewable technologies</a:t>
            </a:r>
          </a:p>
        </p:txBody>
      </p:sp>
      <p:sp>
        <p:nvSpPr>
          <p:cNvPr id="4" name="Slide Number Placeholder 3"/>
          <p:cNvSpPr>
            <a:spLocks noGrp="1"/>
          </p:cNvSpPr>
          <p:nvPr>
            <p:ph type="sldNum" sz="quarter" idx="12"/>
          </p:nvPr>
        </p:nvSpPr>
        <p:spPr/>
        <p:txBody>
          <a:bodyPr/>
          <a:lstStyle/>
          <a:p>
            <a:fld id="{4E85AB73-56D2-1C41-8ADB-79B9069DE6DF}" type="slidenum">
              <a:rPr lang="en-US" smtClean="0"/>
              <a:t>15</a:t>
            </a:fld>
            <a:endParaRPr lang="en-US"/>
          </a:p>
        </p:txBody>
      </p:sp>
      <p:sp>
        <p:nvSpPr>
          <p:cNvPr id="5" name="Footer Placeholder 4"/>
          <p:cNvSpPr>
            <a:spLocks noGrp="1"/>
          </p:cNvSpPr>
          <p:nvPr>
            <p:ph type="ftr" sz="quarter" idx="3"/>
          </p:nvPr>
        </p:nvSpPr>
        <p:spPr/>
        <p:txBody>
          <a:bodyPr/>
          <a:lstStyle/>
          <a:p>
            <a:r>
              <a:rPr lang="en-US"/>
              <a:t>www.climatecloud.org</a:t>
            </a:r>
            <a:endParaRPr lang="en-US" dirty="0"/>
          </a:p>
        </p:txBody>
      </p:sp>
      <p:sp>
        <p:nvSpPr>
          <p:cNvPr id="6" name="Rounded Rectangle 5"/>
          <p:cNvSpPr/>
          <p:nvPr/>
        </p:nvSpPr>
        <p:spPr>
          <a:xfrm>
            <a:off x="2569028" y="1585370"/>
            <a:ext cx="1465943" cy="44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Lucida Sans" panose="020B0602030504020204" pitchFamily="34" charset="0"/>
                <a:ea typeface="Palatino" charset="0"/>
                <a:cs typeface="Palatino" charset="0"/>
              </a:rPr>
              <a:t>Wind</a:t>
            </a:r>
            <a:endParaRPr lang="en-US" sz="1200" dirty="0">
              <a:latin typeface="Lucida Sans" panose="020B0602030504020204" pitchFamily="34" charset="0"/>
              <a:ea typeface="Palatino" charset="0"/>
              <a:cs typeface="Palatino" charset="0"/>
            </a:endParaRPr>
          </a:p>
        </p:txBody>
      </p:sp>
      <p:sp>
        <p:nvSpPr>
          <p:cNvPr id="7" name="Rounded Rectangle 6"/>
          <p:cNvSpPr/>
          <p:nvPr/>
        </p:nvSpPr>
        <p:spPr>
          <a:xfrm>
            <a:off x="4165598" y="1585370"/>
            <a:ext cx="1465943" cy="44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Solar</a:t>
            </a:r>
          </a:p>
        </p:txBody>
      </p:sp>
      <p:sp>
        <p:nvSpPr>
          <p:cNvPr id="8" name="Rounded Rectangle 7"/>
          <p:cNvSpPr/>
          <p:nvPr/>
        </p:nvSpPr>
        <p:spPr>
          <a:xfrm>
            <a:off x="5762168" y="1585370"/>
            <a:ext cx="1465943" cy="44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Lucida Sans" panose="020B0602030504020204" pitchFamily="34" charset="0"/>
                <a:ea typeface="Palatino" charset="0"/>
                <a:cs typeface="Palatino" charset="0"/>
              </a:rPr>
              <a:t>Hydro</a:t>
            </a:r>
            <a:endParaRPr lang="en-US" sz="1200" dirty="0">
              <a:latin typeface="Lucida Sans" panose="020B0602030504020204" pitchFamily="34" charset="0"/>
              <a:ea typeface="Palatino" charset="0"/>
              <a:cs typeface="Palatino" charset="0"/>
            </a:endParaRPr>
          </a:p>
        </p:txBody>
      </p:sp>
      <p:sp>
        <p:nvSpPr>
          <p:cNvPr id="9" name="Rounded Rectangle 8"/>
          <p:cNvSpPr/>
          <p:nvPr/>
        </p:nvSpPr>
        <p:spPr>
          <a:xfrm>
            <a:off x="7358738" y="1585370"/>
            <a:ext cx="1465943" cy="44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Tidal</a:t>
            </a:r>
          </a:p>
        </p:txBody>
      </p:sp>
      <p:sp>
        <p:nvSpPr>
          <p:cNvPr id="10" name="Rounded Rectangle 9"/>
          <p:cNvSpPr/>
          <p:nvPr/>
        </p:nvSpPr>
        <p:spPr>
          <a:xfrm>
            <a:off x="8955308" y="1585370"/>
            <a:ext cx="1465943" cy="44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Geothermal</a:t>
            </a:r>
          </a:p>
        </p:txBody>
      </p:sp>
      <p:sp>
        <p:nvSpPr>
          <p:cNvPr id="11" name="Rounded Rectangle 10"/>
          <p:cNvSpPr/>
          <p:nvPr/>
        </p:nvSpPr>
        <p:spPr>
          <a:xfrm>
            <a:off x="595087" y="2161246"/>
            <a:ext cx="1843314"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Lucida Sans" panose="020B0602030504020204" pitchFamily="34" charset="0"/>
                <a:ea typeface="Palatino" charset="0"/>
                <a:cs typeface="Palatino" charset="0"/>
              </a:rPr>
              <a:t>Energy source</a:t>
            </a:r>
            <a:endParaRPr lang="en-US" sz="1200" dirty="0">
              <a:solidFill>
                <a:schemeClr val="tx1"/>
              </a:solidFill>
              <a:latin typeface="Lucida Sans" panose="020B0602030504020204" pitchFamily="34" charset="0"/>
              <a:ea typeface="Palatino" charset="0"/>
              <a:cs typeface="Palatino" charset="0"/>
            </a:endParaRPr>
          </a:p>
        </p:txBody>
      </p:sp>
      <p:sp>
        <p:nvSpPr>
          <p:cNvPr id="12" name="Rounded Rectangle 11"/>
          <p:cNvSpPr/>
          <p:nvPr/>
        </p:nvSpPr>
        <p:spPr>
          <a:xfrm>
            <a:off x="2569028" y="2161246"/>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Kinetic energy of the wind</a:t>
            </a:r>
          </a:p>
        </p:txBody>
      </p:sp>
      <p:sp>
        <p:nvSpPr>
          <p:cNvPr id="13" name="Rounded Rectangle 12"/>
          <p:cNvSpPr/>
          <p:nvPr/>
        </p:nvSpPr>
        <p:spPr>
          <a:xfrm>
            <a:off x="4165598" y="2156550"/>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Heat and light energy from the sun</a:t>
            </a:r>
          </a:p>
        </p:txBody>
      </p:sp>
      <p:sp>
        <p:nvSpPr>
          <p:cNvPr id="14" name="Rounded Rectangle 13"/>
          <p:cNvSpPr/>
          <p:nvPr/>
        </p:nvSpPr>
        <p:spPr>
          <a:xfrm>
            <a:off x="5762168" y="2156550"/>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Kinetic energy of water in rivers</a:t>
            </a:r>
          </a:p>
        </p:txBody>
      </p:sp>
      <p:sp>
        <p:nvSpPr>
          <p:cNvPr id="15" name="Rounded Rectangle 14"/>
          <p:cNvSpPr/>
          <p:nvPr/>
        </p:nvSpPr>
        <p:spPr>
          <a:xfrm>
            <a:off x="7358738" y="2156550"/>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Kinetic energy of tides</a:t>
            </a:r>
          </a:p>
        </p:txBody>
      </p:sp>
      <p:sp>
        <p:nvSpPr>
          <p:cNvPr id="16" name="Rounded Rectangle 15"/>
          <p:cNvSpPr/>
          <p:nvPr/>
        </p:nvSpPr>
        <p:spPr>
          <a:xfrm>
            <a:off x="8955308" y="2156550"/>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Heat energy from the ground / air</a:t>
            </a:r>
          </a:p>
        </p:txBody>
      </p:sp>
      <p:sp>
        <p:nvSpPr>
          <p:cNvPr id="17" name="Rounded Rectangle 16"/>
          <p:cNvSpPr/>
          <p:nvPr/>
        </p:nvSpPr>
        <p:spPr>
          <a:xfrm>
            <a:off x="10551878" y="1585370"/>
            <a:ext cx="1465943" cy="44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Biomass</a:t>
            </a:r>
          </a:p>
        </p:txBody>
      </p:sp>
      <p:sp>
        <p:nvSpPr>
          <p:cNvPr id="18" name="Rounded Rectangle 17"/>
          <p:cNvSpPr/>
          <p:nvPr/>
        </p:nvSpPr>
        <p:spPr>
          <a:xfrm>
            <a:off x="10551878" y="2156550"/>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Energy stored in organic material</a:t>
            </a:r>
          </a:p>
        </p:txBody>
      </p:sp>
      <p:sp>
        <p:nvSpPr>
          <p:cNvPr id="19" name="Rounded Rectangle 18"/>
          <p:cNvSpPr/>
          <p:nvPr/>
        </p:nvSpPr>
        <p:spPr>
          <a:xfrm>
            <a:off x="591457" y="2867323"/>
            <a:ext cx="1843314" cy="1488537"/>
          </a:xfrm>
          <a:prstGeom prst="roundRect">
            <a:avLst>
              <a:gd name="adj" fmla="val 507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Technologies</a:t>
            </a:r>
          </a:p>
        </p:txBody>
      </p:sp>
      <p:sp>
        <p:nvSpPr>
          <p:cNvPr id="20" name="Rounded Rectangle 19"/>
          <p:cNvSpPr/>
          <p:nvPr/>
        </p:nvSpPr>
        <p:spPr>
          <a:xfrm>
            <a:off x="2565398" y="2867323"/>
            <a:ext cx="1465943" cy="1488537"/>
          </a:xfrm>
          <a:prstGeom prst="roundRect">
            <a:avLst>
              <a:gd name="adj" fmla="val 61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Wind turbines (onshore / offshore) </a:t>
            </a:r>
          </a:p>
        </p:txBody>
      </p:sp>
      <p:sp>
        <p:nvSpPr>
          <p:cNvPr id="21" name="Rounded Rectangle 20"/>
          <p:cNvSpPr/>
          <p:nvPr/>
        </p:nvSpPr>
        <p:spPr>
          <a:xfrm>
            <a:off x="4161968" y="2869060"/>
            <a:ext cx="1465943" cy="1488537"/>
          </a:xfrm>
          <a:prstGeom prst="roundRect">
            <a:avLst>
              <a:gd name="adj" fmla="val 61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Solar PV</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Solar thermal</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Concentrated solar power</a:t>
            </a:r>
          </a:p>
        </p:txBody>
      </p:sp>
      <p:sp>
        <p:nvSpPr>
          <p:cNvPr id="22" name="Rounded Rectangle 21"/>
          <p:cNvSpPr/>
          <p:nvPr/>
        </p:nvSpPr>
        <p:spPr>
          <a:xfrm>
            <a:off x="5740394" y="2867323"/>
            <a:ext cx="1465943" cy="1488537"/>
          </a:xfrm>
          <a:prstGeom prst="roundRect">
            <a:avLst>
              <a:gd name="adj" fmla="val 611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Run-of-river</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Dams</a:t>
            </a:r>
          </a:p>
        </p:txBody>
      </p:sp>
      <p:sp>
        <p:nvSpPr>
          <p:cNvPr id="23" name="Rounded Rectangle 22"/>
          <p:cNvSpPr/>
          <p:nvPr/>
        </p:nvSpPr>
        <p:spPr>
          <a:xfrm>
            <a:off x="7358737" y="2869061"/>
            <a:ext cx="1465943" cy="1488537"/>
          </a:xfrm>
          <a:prstGeom prst="roundRect">
            <a:avLst>
              <a:gd name="adj" fmla="val 512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Tidal lagoons</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Underwater turbines</a:t>
            </a:r>
          </a:p>
        </p:txBody>
      </p:sp>
      <p:sp>
        <p:nvSpPr>
          <p:cNvPr id="24" name="Rounded Rectangle 23"/>
          <p:cNvSpPr/>
          <p:nvPr/>
        </p:nvSpPr>
        <p:spPr>
          <a:xfrm>
            <a:off x="8955307" y="2867323"/>
            <a:ext cx="1465943" cy="1488537"/>
          </a:xfrm>
          <a:prstGeom prst="roundRect">
            <a:avLst>
              <a:gd name="adj" fmla="val 512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Deep geothermal</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Air source heat</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Ground source heat</a:t>
            </a:r>
          </a:p>
        </p:txBody>
      </p:sp>
      <p:sp>
        <p:nvSpPr>
          <p:cNvPr id="25" name="Rounded Rectangle 24"/>
          <p:cNvSpPr/>
          <p:nvPr/>
        </p:nvSpPr>
        <p:spPr>
          <a:xfrm>
            <a:off x="10551877" y="2867323"/>
            <a:ext cx="1465943" cy="1488537"/>
          </a:xfrm>
          <a:prstGeom prst="roundRect">
            <a:avLst>
              <a:gd name="adj" fmla="val 512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Biomass combustion</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Anaerobic digestion</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Biofuels</a:t>
            </a:r>
          </a:p>
          <a:p>
            <a:pPr marL="171450" indent="-171450">
              <a:buFont typeface="Arial" charset="0"/>
              <a:buChar char="•"/>
            </a:pPr>
            <a:r>
              <a:rPr lang="en-US" sz="1200" dirty="0">
                <a:solidFill>
                  <a:schemeClr val="tx1"/>
                </a:solidFill>
                <a:latin typeface="Lucida Sans" panose="020B0602030504020204" pitchFamily="34" charset="0"/>
                <a:ea typeface="Palatino" charset="0"/>
                <a:cs typeface="Palatino" charset="0"/>
              </a:rPr>
              <a:t>Landfill gas</a:t>
            </a:r>
          </a:p>
        </p:txBody>
      </p:sp>
      <p:sp>
        <p:nvSpPr>
          <p:cNvPr id="26" name="Rounded Rectangle 25"/>
          <p:cNvSpPr/>
          <p:nvPr/>
        </p:nvSpPr>
        <p:spPr>
          <a:xfrm>
            <a:off x="591457" y="4492922"/>
            <a:ext cx="1843314"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Energy use</a:t>
            </a:r>
          </a:p>
        </p:txBody>
      </p:sp>
      <p:sp>
        <p:nvSpPr>
          <p:cNvPr id="27" name="Rounded Rectangle 26"/>
          <p:cNvSpPr/>
          <p:nvPr/>
        </p:nvSpPr>
        <p:spPr>
          <a:xfrm>
            <a:off x="2565398" y="4492922"/>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Electricity</a:t>
            </a:r>
          </a:p>
        </p:txBody>
      </p:sp>
      <p:sp>
        <p:nvSpPr>
          <p:cNvPr id="28" name="Rounded Rectangle 27"/>
          <p:cNvSpPr/>
          <p:nvPr/>
        </p:nvSpPr>
        <p:spPr>
          <a:xfrm>
            <a:off x="4161968" y="4488226"/>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Electrticity / heat</a:t>
            </a:r>
          </a:p>
        </p:txBody>
      </p:sp>
      <p:sp>
        <p:nvSpPr>
          <p:cNvPr id="29" name="Rounded Rectangle 28"/>
          <p:cNvSpPr/>
          <p:nvPr/>
        </p:nvSpPr>
        <p:spPr>
          <a:xfrm>
            <a:off x="5758538" y="4488226"/>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Electricity</a:t>
            </a:r>
          </a:p>
        </p:txBody>
      </p:sp>
      <p:sp>
        <p:nvSpPr>
          <p:cNvPr id="30" name="Rounded Rectangle 29"/>
          <p:cNvSpPr/>
          <p:nvPr/>
        </p:nvSpPr>
        <p:spPr>
          <a:xfrm>
            <a:off x="7355108" y="4488226"/>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Electricity</a:t>
            </a:r>
          </a:p>
        </p:txBody>
      </p:sp>
      <p:sp>
        <p:nvSpPr>
          <p:cNvPr id="31" name="Rounded Rectangle 30"/>
          <p:cNvSpPr/>
          <p:nvPr/>
        </p:nvSpPr>
        <p:spPr>
          <a:xfrm>
            <a:off x="8951678" y="4488226"/>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Heat / Electricity</a:t>
            </a:r>
          </a:p>
        </p:txBody>
      </p:sp>
      <p:sp>
        <p:nvSpPr>
          <p:cNvPr id="32" name="Rounded Rectangle 31"/>
          <p:cNvSpPr/>
          <p:nvPr/>
        </p:nvSpPr>
        <p:spPr>
          <a:xfrm>
            <a:off x="10548248" y="4488226"/>
            <a:ext cx="1465943" cy="5754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panose="020B0602030504020204" pitchFamily="34" charset="0"/>
                <a:ea typeface="Palatino" charset="0"/>
                <a:cs typeface="Palatino" charset="0"/>
              </a:rPr>
              <a:t>Heat, transport, electricity</a:t>
            </a:r>
          </a:p>
        </p:txBody>
      </p:sp>
      <p:sp>
        <p:nvSpPr>
          <p:cNvPr id="33" name="Rounded Rectangle 25">
            <a:extLst>
              <a:ext uri="{FF2B5EF4-FFF2-40B4-BE49-F238E27FC236}">
                <a16:creationId xmlns:a16="http://schemas.microsoft.com/office/drawing/2014/main" xmlns="" id="{C636E2A1-1E53-4D56-A930-D70B7551932D}"/>
              </a:ext>
            </a:extLst>
          </p:cNvPr>
          <p:cNvSpPr/>
          <p:nvPr/>
        </p:nvSpPr>
        <p:spPr>
          <a:xfrm>
            <a:off x="591457" y="5306997"/>
            <a:ext cx="11422734" cy="967430"/>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What resources does the UK or your local geography have that might be used to generate renewable electricity? </a:t>
            </a:r>
          </a:p>
          <a:p>
            <a:endParaRPr lang="en-US" sz="1200" dirty="0">
              <a:solidFill>
                <a:schemeClr val="accent1"/>
              </a:solidFill>
              <a:latin typeface="Lucida Sans" charset="0"/>
              <a:ea typeface="Lucida Sans" charset="0"/>
              <a:cs typeface="Lucida Sans" charset="0"/>
            </a:endParaRPr>
          </a:p>
          <a:p>
            <a:r>
              <a:rPr lang="en-US" sz="1200" dirty="0">
                <a:solidFill>
                  <a:schemeClr val="accent1"/>
                </a:solidFill>
                <a:latin typeface="Lucida Sans" charset="0"/>
                <a:ea typeface="Lucida Sans" charset="0"/>
                <a:cs typeface="Lucida Sans" charset="0"/>
              </a:rPr>
              <a:t>Pick a renewable technology and describe what environmental conditions would best suit the technology.  Consider the process of building and operating the applicable technology. </a:t>
            </a:r>
          </a:p>
        </p:txBody>
      </p:sp>
    </p:spTree>
    <p:extLst>
      <p:ext uri="{BB962C8B-B14F-4D97-AF65-F5344CB8AC3E}">
        <p14:creationId xmlns:p14="http://schemas.microsoft.com/office/powerpoint/2010/main" val="30501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851A4-9A6A-410C-A8DB-835E28747D49}"/>
              </a:ext>
            </a:extLst>
          </p:cNvPr>
          <p:cNvSpPr>
            <a:spLocks noGrp="1"/>
          </p:cNvSpPr>
          <p:nvPr>
            <p:ph type="title"/>
          </p:nvPr>
        </p:nvSpPr>
        <p:spPr/>
        <p:txBody>
          <a:bodyPr/>
          <a:lstStyle/>
          <a:p>
            <a:r>
              <a:rPr lang="en-GB" dirty="0"/>
              <a:t>Types of </a:t>
            </a:r>
            <a:r>
              <a:rPr lang="en-GB" dirty="0" smtClean="0"/>
              <a:t>electricity generation </a:t>
            </a:r>
            <a:endParaRPr lang="en-GB" dirty="0"/>
          </a:p>
        </p:txBody>
      </p:sp>
      <p:sp>
        <p:nvSpPr>
          <p:cNvPr id="5" name="Slide Number Placeholder 4">
            <a:extLst>
              <a:ext uri="{FF2B5EF4-FFF2-40B4-BE49-F238E27FC236}">
                <a16:creationId xmlns:a16="http://schemas.microsoft.com/office/drawing/2014/main" xmlns="" id="{A0CC54BF-E97B-4403-87ED-5E8F87DE5AB7}"/>
              </a:ext>
            </a:extLst>
          </p:cNvPr>
          <p:cNvSpPr>
            <a:spLocks noGrp="1"/>
          </p:cNvSpPr>
          <p:nvPr>
            <p:ph type="sldNum" sz="quarter" idx="12"/>
          </p:nvPr>
        </p:nvSpPr>
        <p:spPr/>
        <p:txBody>
          <a:bodyPr/>
          <a:lstStyle/>
          <a:p>
            <a:fld id="{4E85AB73-56D2-1C41-8ADB-79B9069DE6DF}" type="slidenum">
              <a:rPr lang="en-US" smtClean="0"/>
              <a:t>16</a:t>
            </a:fld>
            <a:endParaRPr lang="en-US"/>
          </a:p>
        </p:txBody>
      </p:sp>
      <p:sp>
        <p:nvSpPr>
          <p:cNvPr id="6" name="Footer Placeholder 5">
            <a:extLst>
              <a:ext uri="{FF2B5EF4-FFF2-40B4-BE49-F238E27FC236}">
                <a16:creationId xmlns:a16="http://schemas.microsoft.com/office/drawing/2014/main" xmlns="" id="{247B9856-54F6-454B-BE38-524F56690024}"/>
              </a:ext>
            </a:extLst>
          </p:cNvPr>
          <p:cNvSpPr>
            <a:spLocks noGrp="1"/>
          </p:cNvSpPr>
          <p:nvPr>
            <p:ph type="ftr" sz="quarter" idx="3"/>
          </p:nvPr>
        </p:nvSpPr>
        <p:spPr/>
        <p:txBody>
          <a:bodyPr/>
          <a:lstStyle/>
          <a:p>
            <a:r>
              <a:rPr lang="en-GB"/>
              <a:t>www.climatecloud.org</a:t>
            </a:r>
            <a:endParaRPr lang="en-GB" dirty="0"/>
          </a:p>
        </p:txBody>
      </p:sp>
      <p:sp>
        <p:nvSpPr>
          <p:cNvPr id="8" name="Rounded Rectangle 7"/>
          <p:cNvSpPr/>
          <p:nvPr/>
        </p:nvSpPr>
        <p:spPr>
          <a:xfrm>
            <a:off x="7188236" y="3195136"/>
            <a:ext cx="2296886" cy="706529"/>
          </a:xfrm>
          <a:prstGeom prst="roundRect">
            <a:avLst>
              <a:gd name="adj" fmla="val 92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Generator – converts kinetic energy to electrical energy</a:t>
            </a:r>
            <a:endParaRPr lang="en-US" sz="1200" dirty="0">
              <a:solidFill>
                <a:schemeClr val="tx1"/>
              </a:solidFill>
              <a:latin typeface="Lucida Sans" charset="0"/>
              <a:ea typeface="Lucida Sans" charset="0"/>
              <a:cs typeface="Lucida Sans" charset="0"/>
            </a:endParaRPr>
          </a:p>
        </p:txBody>
      </p:sp>
      <p:sp>
        <p:nvSpPr>
          <p:cNvPr id="9" name="Rounded Rectangle 8"/>
          <p:cNvSpPr/>
          <p:nvPr/>
        </p:nvSpPr>
        <p:spPr>
          <a:xfrm>
            <a:off x="3354486" y="1440005"/>
            <a:ext cx="1367147" cy="1275715"/>
          </a:xfrm>
          <a:prstGeom prst="roundRect">
            <a:avLst>
              <a:gd name="adj" fmla="val 47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Combustion to create steam in a boiler</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3354487" y="4515869"/>
            <a:ext cx="3121892" cy="1290408"/>
          </a:xfrm>
          <a:prstGeom prst="roundRect">
            <a:avLst>
              <a:gd name="adj" fmla="val 494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Conversion of kinetic energy of a fluid (air / water) by a turbine (e.g. wind turbine / hydro turbine)</a:t>
            </a:r>
            <a:endParaRPr lang="en-US" sz="1200" dirty="0">
              <a:solidFill>
                <a:schemeClr val="tx1"/>
              </a:solidFill>
              <a:latin typeface="Lucida Sans" charset="0"/>
              <a:ea typeface="Lucida Sans" charset="0"/>
              <a:cs typeface="Lucida Sans" charset="0"/>
            </a:endParaRPr>
          </a:p>
        </p:txBody>
      </p:sp>
      <p:sp>
        <p:nvSpPr>
          <p:cNvPr id="18" name="Rounded Rectangle 17"/>
          <p:cNvSpPr/>
          <p:nvPr/>
        </p:nvSpPr>
        <p:spPr>
          <a:xfrm>
            <a:off x="9882122" y="3195136"/>
            <a:ext cx="1705812" cy="706529"/>
          </a:xfrm>
          <a:prstGeom prst="roundRect">
            <a:avLst>
              <a:gd name="adj" fmla="val 92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Electricity</a:t>
            </a:r>
            <a:endParaRPr lang="en-US" sz="1200" dirty="0">
              <a:solidFill>
                <a:schemeClr val="tx1"/>
              </a:solidFill>
              <a:latin typeface="Lucida Sans" charset="0"/>
              <a:ea typeface="Lucida Sans" charset="0"/>
              <a:cs typeface="Lucida Sans" charset="0"/>
            </a:endParaRPr>
          </a:p>
        </p:txBody>
      </p:sp>
      <p:cxnSp>
        <p:nvCxnSpPr>
          <p:cNvPr id="20" name="Straight Arrow Connector 19"/>
          <p:cNvCxnSpPr>
            <a:stCxn id="8" idx="3"/>
            <a:endCxn id="18" idx="1"/>
          </p:cNvCxnSpPr>
          <p:nvPr/>
        </p:nvCxnSpPr>
        <p:spPr>
          <a:xfrm>
            <a:off x="9485122" y="3548401"/>
            <a:ext cx="39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960291" y="1441364"/>
            <a:ext cx="1223488" cy="360570"/>
          </a:xfrm>
          <a:prstGeom prst="roundRect">
            <a:avLst>
              <a:gd name="adj" fmla="val 92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Gas</a:t>
            </a:r>
            <a:endParaRPr lang="en-US" sz="1200" dirty="0">
              <a:solidFill>
                <a:schemeClr val="tx1"/>
              </a:solidFill>
              <a:latin typeface="Lucida Sans" charset="0"/>
              <a:ea typeface="Lucida Sans" charset="0"/>
              <a:cs typeface="Lucida Sans" charset="0"/>
            </a:endParaRPr>
          </a:p>
        </p:txBody>
      </p:sp>
      <p:sp>
        <p:nvSpPr>
          <p:cNvPr id="22" name="Rounded Rectangle 21"/>
          <p:cNvSpPr/>
          <p:nvPr/>
        </p:nvSpPr>
        <p:spPr>
          <a:xfrm>
            <a:off x="1960291" y="1889034"/>
            <a:ext cx="1223488" cy="360570"/>
          </a:xfrm>
          <a:prstGeom prst="roundRect">
            <a:avLst>
              <a:gd name="adj" fmla="val 92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Coal</a:t>
            </a:r>
            <a:endParaRPr lang="en-US" sz="1200" dirty="0">
              <a:solidFill>
                <a:schemeClr val="tx1"/>
              </a:solidFill>
              <a:latin typeface="Lucida Sans" charset="0"/>
              <a:ea typeface="Lucida Sans" charset="0"/>
              <a:cs typeface="Lucida Sans" charset="0"/>
            </a:endParaRPr>
          </a:p>
        </p:txBody>
      </p:sp>
      <p:sp>
        <p:nvSpPr>
          <p:cNvPr id="23" name="Rounded Rectangle 22"/>
          <p:cNvSpPr/>
          <p:nvPr/>
        </p:nvSpPr>
        <p:spPr>
          <a:xfrm>
            <a:off x="1960291" y="2355151"/>
            <a:ext cx="1223488" cy="360570"/>
          </a:xfrm>
          <a:prstGeom prst="roundRect">
            <a:avLst>
              <a:gd name="adj" fmla="val 92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Biomass</a:t>
            </a:r>
            <a:endParaRPr lang="en-US" sz="1200" dirty="0">
              <a:solidFill>
                <a:schemeClr val="tx1"/>
              </a:solidFill>
              <a:latin typeface="Lucida Sans" charset="0"/>
              <a:ea typeface="Lucida Sans" charset="0"/>
              <a:cs typeface="Lucida Sans" charset="0"/>
            </a:endParaRPr>
          </a:p>
        </p:txBody>
      </p:sp>
      <p:sp>
        <p:nvSpPr>
          <p:cNvPr id="24" name="Rounded Rectangle 23"/>
          <p:cNvSpPr/>
          <p:nvPr/>
        </p:nvSpPr>
        <p:spPr>
          <a:xfrm>
            <a:off x="5040289" y="1440005"/>
            <a:ext cx="1436090" cy="1275715"/>
          </a:xfrm>
          <a:prstGeom prst="roundRect">
            <a:avLst>
              <a:gd name="adj" fmla="val 47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Steam turbine</a:t>
            </a:r>
            <a:endParaRPr lang="en-US" sz="1200" dirty="0">
              <a:solidFill>
                <a:schemeClr val="tx1"/>
              </a:solidFill>
              <a:latin typeface="Lucida Sans" charset="0"/>
              <a:ea typeface="Lucida Sans" charset="0"/>
              <a:cs typeface="Lucida Sans" charset="0"/>
            </a:endParaRPr>
          </a:p>
        </p:txBody>
      </p:sp>
      <p:cxnSp>
        <p:nvCxnSpPr>
          <p:cNvPr id="26" name="Straight Arrow Connector 25"/>
          <p:cNvCxnSpPr>
            <a:stCxn id="9" idx="3"/>
            <a:endCxn id="24" idx="1"/>
          </p:cNvCxnSpPr>
          <p:nvPr/>
        </p:nvCxnSpPr>
        <p:spPr>
          <a:xfrm>
            <a:off x="4721633" y="2077863"/>
            <a:ext cx="318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4" idx="3"/>
            <a:endCxn id="8" idx="1"/>
          </p:cNvCxnSpPr>
          <p:nvPr/>
        </p:nvCxnSpPr>
        <p:spPr>
          <a:xfrm>
            <a:off x="6476379" y="2077863"/>
            <a:ext cx="711857" cy="14705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960291" y="4513473"/>
            <a:ext cx="1223488" cy="360570"/>
          </a:xfrm>
          <a:prstGeom prst="roundRect">
            <a:avLst>
              <a:gd name="adj" fmla="val 924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Wind</a:t>
            </a:r>
            <a:endParaRPr lang="en-US" sz="1200" dirty="0">
              <a:solidFill>
                <a:schemeClr val="tx1"/>
              </a:solidFill>
              <a:latin typeface="Lucida Sans" charset="0"/>
              <a:ea typeface="Lucida Sans" charset="0"/>
              <a:cs typeface="Lucida Sans" charset="0"/>
            </a:endParaRPr>
          </a:p>
        </p:txBody>
      </p:sp>
      <p:sp>
        <p:nvSpPr>
          <p:cNvPr id="30" name="Rounded Rectangle 29"/>
          <p:cNvSpPr/>
          <p:nvPr/>
        </p:nvSpPr>
        <p:spPr>
          <a:xfrm>
            <a:off x="1960291" y="4979590"/>
            <a:ext cx="1223488" cy="360570"/>
          </a:xfrm>
          <a:prstGeom prst="roundRect">
            <a:avLst>
              <a:gd name="adj" fmla="val 924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Hydro</a:t>
            </a:r>
            <a:endParaRPr lang="en-US" sz="1200" dirty="0">
              <a:solidFill>
                <a:schemeClr val="tx1"/>
              </a:solidFill>
              <a:latin typeface="Lucida Sans" charset="0"/>
              <a:ea typeface="Lucida Sans" charset="0"/>
              <a:cs typeface="Lucida Sans" charset="0"/>
            </a:endParaRPr>
          </a:p>
        </p:txBody>
      </p:sp>
      <p:sp>
        <p:nvSpPr>
          <p:cNvPr id="31" name="Rounded Rectangle 30"/>
          <p:cNvSpPr/>
          <p:nvPr/>
        </p:nvSpPr>
        <p:spPr>
          <a:xfrm>
            <a:off x="1960291" y="5445707"/>
            <a:ext cx="1223488" cy="360570"/>
          </a:xfrm>
          <a:prstGeom prst="roundRect">
            <a:avLst>
              <a:gd name="adj" fmla="val 924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Wave / tidal</a:t>
            </a:r>
            <a:endParaRPr lang="en-US" sz="1200" dirty="0">
              <a:solidFill>
                <a:schemeClr val="tx1"/>
              </a:solidFill>
              <a:latin typeface="Lucida Sans" charset="0"/>
              <a:ea typeface="Lucida Sans" charset="0"/>
              <a:cs typeface="Lucida Sans" charset="0"/>
            </a:endParaRPr>
          </a:p>
        </p:txBody>
      </p:sp>
      <p:sp>
        <p:nvSpPr>
          <p:cNvPr id="39" name="Rounded Rectangle 38"/>
          <p:cNvSpPr/>
          <p:nvPr/>
        </p:nvSpPr>
        <p:spPr>
          <a:xfrm>
            <a:off x="1960291" y="2912937"/>
            <a:ext cx="1223488" cy="360570"/>
          </a:xfrm>
          <a:prstGeom prst="roundRect">
            <a:avLst>
              <a:gd name="adj" fmla="val 924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Nuclear</a:t>
            </a:r>
            <a:endParaRPr lang="en-US" sz="1200" dirty="0">
              <a:solidFill>
                <a:schemeClr val="tx1"/>
              </a:solidFill>
              <a:latin typeface="Lucida Sans" charset="0"/>
              <a:ea typeface="Lucida Sans" charset="0"/>
              <a:cs typeface="Lucida Sans" charset="0"/>
            </a:endParaRPr>
          </a:p>
        </p:txBody>
      </p:sp>
      <p:sp>
        <p:nvSpPr>
          <p:cNvPr id="40" name="Rounded Rectangle 39"/>
          <p:cNvSpPr/>
          <p:nvPr/>
        </p:nvSpPr>
        <p:spPr>
          <a:xfrm>
            <a:off x="3354485" y="2912938"/>
            <a:ext cx="1367147" cy="360570"/>
          </a:xfrm>
          <a:prstGeom prst="roundRect">
            <a:avLst>
              <a:gd name="adj" fmla="val 471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Radioactive heat</a:t>
            </a:r>
            <a:endParaRPr lang="en-US" sz="1200" dirty="0">
              <a:solidFill>
                <a:schemeClr val="tx1"/>
              </a:solidFill>
              <a:latin typeface="Lucida Sans" charset="0"/>
              <a:ea typeface="Lucida Sans" charset="0"/>
              <a:cs typeface="Lucida Sans" charset="0"/>
            </a:endParaRPr>
          </a:p>
        </p:txBody>
      </p:sp>
      <p:sp>
        <p:nvSpPr>
          <p:cNvPr id="41" name="Rounded Rectangle 40"/>
          <p:cNvSpPr/>
          <p:nvPr/>
        </p:nvSpPr>
        <p:spPr>
          <a:xfrm>
            <a:off x="5040289" y="2912937"/>
            <a:ext cx="1436090" cy="360570"/>
          </a:xfrm>
          <a:prstGeom prst="roundRect">
            <a:avLst>
              <a:gd name="adj" fmla="val 471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Steam turbine</a:t>
            </a:r>
            <a:endParaRPr lang="en-US" sz="1200" dirty="0">
              <a:solidFill>
                <a:schemeClr val="tx1"/>
              </a:solidFill>
              <a:latin typeface="Lucida Sans" charset="0"/>
              <a:ea typeface="Lucida Sans" charset="0"/>
              <a:cs typeface="Lucida Sans" charset="0"/>
            </a:endParaRPr>
          </a:p>
        </p:txBody>
      </p:sp>
      <p:cxnSp>
        <p:nvCxnSpPr>
          <p:cNvPr id="43" name="Elbow Connector 42"/>
          <p:cNvCxnSpPr>
            <a:stCxn id="41" idx="3"/>
            <a:endCxn id="8" idx="1"/>
          </p:cNvCxnSpPr>
          <p:nvPr/>
        </p:nvCxnSpPr>
        <p:spPr>
          <a:xfrm>
            <a:off x="6476379" y="3093222"/>
            <a:ext cx="711857" cy="4551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3"/>
            <a:endCxn id="41" idx="1"/>
          </p:cNvCxnSpPr>
          <p:nvPr/>
        </p:nvCxnSpPr>
        <p:spPr>
          <a:xfrm flipV="1">
            <a:off x="4721632" y="3093222"/>
            <a:ext cx="3186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1960291" y="3455817"/>
            <a:ext cx="1223488" cy="360570"/>
          </a:xfrm>
          <a:prstGeom prst="roundRect">
            <a:avLst>
              <a:gd name="adj" fmla="val 92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Oil</a:t>
            </a:r>
            <a:endParaRPr lang="en-US" sz="1200" dirty="0">
              <a:solidFill>
                <a:schemeClr val="tx1"/>
              </a:solidFill>
              <a:latin typeface="Lucida Sans" charset="0"/>
              <a:ea typeface="Lucida Sans" charset="0"/>
              <a:cs typeface="Lucida Sans" charset="0"/>
            </a:endParaRPr>
          </a:p>
        </p:txBody>
      </p:sp>
      <p:sp>
        <p:nvSpPr>
          <p:cNvPr id="47" name="Rounded Rectangle 46"/>
          <p:cNvSpPr/>
          <p:nvPr/>
        </p:nvSpPr>
        <p:spPr>
          <a:xfrm>
            <a:off x="1960291" y="3932021"/>
            <a:ext cx="1223488" cy="360570"/>
          </a:xfrm>
          <a:prstGeom prst="roundRect">
            <a:avLst>
              <a:gd name="adj" fmla="val 924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Biogas</a:t>
            </a:r>
            <a:endParaRPr lang="en-US" sz="1200" dirty="0">
              <a:solidFill>
                <a:schemeClr val="tx1"/>
              </a:solidFill>
              <a:latin typeface="Lucida Sans" charset="0"/>
              <a:ea typeface="Lucida Sans" charset="0"/>
              <a:cs typeface="Lucida Sans" charset="0"/>
            </a:endParaRPr>
          </a:p>
        </p:txBody>
      </p:sp>
      <p:sp>
        <p:nvSpPr>
          <p:cNvPr id="53" name="Oval 52"/>
          <p:cNvSpPr/>
          <p:nvPr/>
        </p:nvSpPr>
        <p:spPr>
          <a:xfrm>
            <a:off x="601015" y="1845484"/>
            <a:ext cx="447670" cy="44767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1</a:t>
            </a:r>
          </a:p>
        </p:txBody>
      </p:sp>
      <p:sp>
        <p:nvSpPr>
          <p:cNvPr id="54" name="Oval 53"/>
          <p:cNvSpPr/>
          <p:nvPr/>
        </p:nvSpPr>
        <p:spPr>
          <a:xfrm>
            <a:off x="601015" y="2938425"/>
            <a:ext cx="447670" cy="44767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2</a:t>
            </a:r>
          </a:p>
        </p:txBody>
      </p:sp>
      <p:sp>
        <p:nvSpPr>
          <p:cNvPr id="55" name="Oval 54"/>
          <p:cNvSpPr/>
          <p:nvPr/>
        </p:nvSpPr>
        <p:spPr>
          <a:xfrm>
            <a:off x="601015" y="3715839"/>
            <a:ext cx="447670" cy="44767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3</a:t>
            </a:r>
          </a:p>
        </p:txBody>
      </p:sp>
      <p:sp>
        <p:nvSpPr>
          <p:cNvPr id="56" name="Rounded Rectangle 55"/>
          <p:cNvSpPr/>
          <p:nvPr/>
        </p:nvSpPr>
        <p:spPr>
          <a:xfrm>
            <a:off x="3354484" y="3453751"/>
            <a:ext cx="3121895" cy="838839"/>
          </a:xfrm>
          <a:prstGeom prst="roundRect">
            <a:avLst>
              <a:gd name="adj" fmla="val 471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Combustion in a reciprocating engine (like a car engine)</a:t>
            </a:r>
            <a:endParaRPr lang="en-US" sz="1200" dirty="0">
              <a:solidFill>
                <a:schemeClr val="tx1"/>
              </a:solidFill>
              <a:latin typeface="Lucida Sans" charset="0"/>
              <a:ea typeface="Lucida Sans" charset="0"/>
              <a:cs typeface="Lucida Sans" charset="0"/>
            </a:endParaRPr>
          </a:p>
        </p:txBody>
      </p:sp>
      <p:cxnSp>
        <p:nvCxnSpPr>
          <p:cNvPr id="58" name="Elbow Connector 57"/>
          <p:cNvCxnSpPr>
            <a:stCxn id="56" idx="3"/>
            <a:endCxn id="8" idx="1"/>
          </p:cNvCxnSpPr>
          <p:nvPr/>
        </p:nvCxnSpPr>
        <p:spPr>
          <a:xfrm flipV="1">
            <a:off x="6476379" y="3548401"/>
            <a:ext cx="711857" cy="3247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01015" y="4936040"/>
            <a:ext cx="447670" cy="44767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4</a:t>
            </a:r>
          </a:p>
        </p:txBody>
      </p:sp>
      <p:sp>
        <p:nvSpPr>
          <p:cNvPr id="60" name="Rounded Rectangle 59"/>
          <p:cNvSpPr/>
          <p:nvPr/>
        </p:nvSpPr>
        <p:spPr>
          <a:xfrm>
            <a:off x="1960291" y="5936887"/>
            <a:ext cx="1223488" cy="360570"/>
          </a:xfrm>
          <a:prstGeom prst="roundRect">
            <a:avLst>
              <a:gd name="adj" fmla="val 924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Solar</a:t>
            </a:r>
            <a:endParaRPr lang="en-US" sz="1200" dirty="0">
              <a:solidFill>
                <a:schemeClr val="tx1"/>
              </a:solidFill>
              <a:latin typeface="Lucida Sans" charset="0"/>
              <a:ea typeface="Lucida Sans" charset="0"/>
              <a:cs typeface="Lucida Sans" charset="0"/>
            </a:endParaRPr>
          </a:p>
        </p:txBody>
      </p:sp>
      <p:sp>
        <p:nvSpPr>
          <p:cNvPr id="62" name="Rounded Rectangle 61"/>
          <p:cNvSpPr/>
          <p:nvPr/>
        </p:nvSpPr>
        <p:spPr>
          <a:xfrm>
            <a:off x="3354484" y="5936887"/>
            <a:ext cx="6130638" cy="360570"/>
          </a:xfrm>
          <a:prstGeom prst="roundRect">
            <a:avLst>
              <a:gd name="adj" fmla="val 471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Conversion of light energy to electrical energy in solar panels</a:t>
            </a:r>
            <a:endParaRPr lang="en-US" sz="1200" dirty="0">
              <a:solidFill>
                <a:schemeClr val="tx1"/>
              </a:solidFill>
              <a:latin typeface="Lucida Sans" charset="0"/>
              <a:ea typeface="Lucida Sans" charset="0"/>
              <a:cs typeface="Lucida Sans" charset="0"/>
            </a:endParaRPr>
          </a:p>
        </p:txBody>
      </p:sp>
      <p:sp>
        <p:nvSpPr>
          <p:cNvPr id="64" name="Oval 63"/>
          <p:cNvSpPr/>
          <p:nvPr/>
        </p:nvSpPr>
        <p:spPr>
          <a:xfrm>
            <a:off x="601015" y="5893337"/>
            <a:ext cx="447670" cy="44767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5</a:t>
            </a:r>
          </a:p>
        </p:txBody>
      </p:sp>
      <p:cxnSp>
        <p:nvCxnSpPr>
          <p:cNvPr id="66" name="Elbow Connector 65"/>
          <p:cNvCxnSpPr>
            <a:stCxn id="62" idx="3"/>
            <a:endCxn id="18" idx="1"/>
          </p:cNvCxnSpPr>
          <p:nvPr/>
        </p:nvCxnSpPr>
        <p:spPr>
          <a:xfrm flipV="1">
            <a:off x="9485122" y="3548401"/>
            <a:ext cx="397000" cy="25687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rot="16200000">
            <a:off x="158456" y="2661461"/>
            <a:ext cx="2852587" cy="409671"/>
          </a:xfrm>
          <a:prstGeom prst="roundRect">
            <a:avLst>
              <a:gd name="adj" fmla="val 92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Thermal</a:t>
            </a:r>
            <a:endParaRPr lang="en-US" sz="1200" dirty="0">
              <a:solidFill>
                <a:schemeClr val="tx1"/>
              </a:solidFill>
              <a:latin typeface="Lucida Sans" charset="0"/>
              <a:ea typeface="Lucida Sans" charset="0"/>
              <a:cs typeface="Lucida Sans" charset="0"/>
            </a:endParaRPr>
          </a:p>
        </p:txBody>
      </p:sp>
      <p:cxnSp>
        <p:nvCxnSpPr>
          <p:cNvPr id="74" name="Elbow Connector 73"/>
          <p:cNvCxnSpPr>
            <a:stCxn id="10" idx="3"/>
            <a:endCxn id="8" idx="1"/>
          </p:cNvCxnSpPr>
          <p:nvPr/>
        </p:nvCxnSpPr>
        <p:spPr>
          <a:xfrm flipV="1">
            <a:off x="6476379" y="3548401"/>
            <a:ext cx="711857" cy="16126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379913" y="1095464"/>
            <a:ext cx="1803865" cy="257437"/>
          </a:xfrm>
          <a:prstGeom prst="roundRect">
            <a:avLst>
              <a:gd name="adj" fmla="val 924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Input</a:t>
            </a:r>
            <a:endParaRPr lang="en-US" sz="1200" dirty="0">
              <a:solidFill>
                <a:schemeClr val="tx1"/>
              </a:solidFill>
              <a:latin typeface="Lucida Sans" charset="0"/>
              <a:ea typeface="Lucida Sans" charset="0"/>
              <a:cs typeface="Lucida Sans" charset="0"/>
            </a:endParaRPr>
          </a:p>
        </p:txBody>
      </p:sp>
      <p:sp>
        <p:nvSpPr>
          <p:cNvPr id="42" name="Rounded Rectangle 41"/>
          <p:cNvSpPr/>
          <p:nvPr/>
        </p:nvSpPr>
        <p:spPr>
          <a:xfrm>
            <a:off x="3354484" y="1098590"/>
            <a:ext cx="6130638" cy="254311"/>
          </a:xfrm>
          <a:prstGeom prst="roundRect">
            <a:avLst>
              <a:gd name="adj" fmla="val 924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Conversion</a:t>
            </a:r>
            <a:endParaRPr lang="en-US" sz="1200" dirty="0">
              <a:solidFill>
                <a:schemeClr val="tx1"/>
              </a:solidFill>
              <a:latin typeface="Lucida Sans" charset="0"/>
              <a:ea typeface="Lucida Sans" charset="0"/>
              <a:cs typeface="Lucida Sans" charset="0"/>
            </a:endParaRPr>
          </a:p>
        </p:txBody>
      </p:sp>
      <p:sp>
        <p:nvSpPr>
          <p:cNvPr id="44" name="Rounded Rectangle 43"/>
          <p:cNvSpPr/>
          <p:nvPr/>
        </p:nvSpPr>
        <p:spPr>
          <a:xfrm>
            <a:off x="9882122" y="1094876"/>
            <a:ext cx="1705812" cy="258026"/>
          </a:xfrm>
          <a:prstGeom prst="roundRect">
            <a:avLst>
              <a:gd name="adj" fmla="val 924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Output</a:t>
            </a:r>
            <a:endParaRPr lang="en-US" sz="1200" dirty="0">
              <a:solidFill>
                <a:schemeClr val="tx1"/>
              </a:solidFill>
              <a:latin typeface="Lucida Sans" charset="0"/>
              <a:ea typeface="Lucida Sans" charset="0"/>
              <a:cs typeface="Lucida Sans" charset="0"/>
            </a:endParaRPr>
          </a:p>
        </p:txBody>
      </p:sp>
    </p:spTree>
    <p:extLst>
      <p:ext uri="{BB962C8B-B14F-4D97-AF65-F5344CB8AC3E}">
        <p14:creationId xmlns:p14="http://schemas.microsoft.com/office/powerpoint/2010/main" val="52850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UK Offshore </a:t>
            </a:r>
            <a:r>
              <a:rPr lang="en-US" dirty="0"/>
              <a:t>Wind (1)</a:t>
            </a:r>
          </a:p>
        </p:txBody>
      </p:sp>
      <p:sp>
        <p:nvSpPr>
          <p:cNvPr id="5" name="Slide Number Placeholder 4"/>
          <p:cNvSpPr>
            <a:spLocks noGrp="1"/>
          </p:cNvSpPr>
          <p:nvPr>
            <p:ph type="sldNum" sz="quarter" idx="12"/>
          </p:nvPr>
        </p:nvSpPr>
        <p:spPr/>
        <p:txBody>
          <a:bodyPr/>
          <a:lstStyle/>
          <a:p>
            <a:fld id="{4E85AB73-56D2-1C41-8ADB-79B9069DE6DF}" type="slidenum">
              <a:rPr lang="en-US" smtClean="0"/>
              <a:t>17</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sp>
        <p:nvSpPr>
          <p:cNvPr id="7" name="TextBox 6">
            <a:extLst>
              <a:ext uri="{FF2B5EF4-FFF2-40B4-BE49-F238E27FC236}">
                <a16:creationId xmlns:a16="http://schemas.microsoft.com/office/drawing/2014/main" xmlns="" id="{A846D8C1-8699-4096-BF32-7CE1B6115200}"/>
              </a:ext>
            </a:extLst>
          </p:cNvPr>
          <p:cNvSpPr txBox="1"/>
          <p:nvPr/>
        </p:nvSpPr>
        <p:spPr>
          <a:xfrm>
            <a:off x="5874707" y="1314946"/>
            <a:ext cx="5549028" cy="3416320"/>
          </a:xfrm>
          <a:prstGeom prst="rect">
            <a:avLst/>
          </a:prstGeom>
          <a:noFill/>
        </p:spPr>
        <p:txBody>
          <a:bodyPr wrap="square" rtlCol="0">
            <a:spAutoFit/>
          </a:bodyPr>
          <a:lstStyle/>
          <a:p>
            <a:pPr marL="171450" indent="-171450">
              <a:buFont typeface="Arial" charset="0"/>
              <a:buChar char="•"/>
            </a:pPr>
            <a:r>
              <a:rPr lang="en-US" sz="1200" dirty="0">
                <a:latin typeface="Lucida Sans" charset="0"/>
                <a:ea typeface="Lucida Sans" charset="0"/>
                <a:cs typeface="Lucida Sans" charset="0"/>
              </a:rPr>
              <a:t>Offshore wind was responsible for c</a:t>
            </a:r>
            <a:r>
              <a:rPr lang="en-US" sz="1200" b="1" dirty="0">
                <a:latin typeface="Lucida Sans" charset="0"/>
                <a:ea typeface="Lucida Sans" charset="0"/>
                <a:cs typeface="Lucida Sans" charset="0"/>
              </a:rPr>
              <a:t>. 5%</a:t>
            </a:r>
            <a:r>
              <a:rPr lang="en-US" sz="1200" dirty="0">
                <a:latin typeface="Lucida Sans" charset="0"/>
                <a:ea typeface="Lucida Sans" charset="0"/>
                <a:cs typeface="Lucida Sans" charset="0"/>
              </a:rPr>
              <a:t> of the UK electricity generation mix in 2016;</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Due to the UK’s shallow continental shelf and regular, predictable wind speeds, it is likely to be an </a:t>
            </a:r>
            <a:r>
              <a:rPr lang="en-US" sz="1200" b="1" dirty="0">
                <a:latin typeface="Lucida Sans" charset="0"/>
                <a:ea typeface="Lucida Sans" charset="0"/>
                <a:cs typeface="Lucida Sans" charset="0"/>
              </a:rPr>
              <a:t>increasingly important contributor to UK electricity;</a:t>
            </a:r>
          </a:p>
          <a:p>
            <a:pPr marL="171450" indent="-171450">
              <a:buFont typeface="Arial" charset="0"/>
              <a:buChar char="•"/>
            </a:pPr>
            <a:endParaRPr lang="en-US" sz="1200" b="1"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Wind speeds are </a:t>
            </a:r>
            <a:r>
              <a:rPr lang="en-US" sz="1200" b="1" dirty="0">
                <a:latin typeface="Lucida Sans" charset="0"/>
                <a:ea typeface="Lucida Sans" charset="0"/>
                <a:cs typeface="Lucida Sans" charset="0"/>
              </a:rPr>
              <a:t>higher and more predictable offshore </a:t>
            </a:r>
            <a:r>
              <a:rPr lang="en-US" sz="1200" dirty="0">
                <a:latin typeface="Lucida Sans" charset="0"/>
                <a:ea typeface="Lucida Sans" charset="0"/>
                <a:cs typeface="Lucida Sans" charset="0"/>
              </a:rPr>
              <a:t>than onshore;</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b="1" dirty="0">
                <a:latin typeface="Lucida Sans" charset="0"/>
                <a:ea typeface="Lucida Sans" charset="0"/>
                <a:cs typeface="Lucida Sans" charset="0"/>
              </a:rPr>
              <a:t>Less public opposition </a:t>
            </a:r>
            <a:r>
              <a:rPr lang="en-US" sz="1200" dirty="0">
                <a:latin typeface="Lucida Sans" charset="0"/>
                <a:ea typeface="Lucida Sans" charset="0"/>
                <a:cs typeface="Lucida Sans" charset="0"/>
              </a:rPr>
              <a:t>as offshore wind developments have less visual and noise impacts compared with onshore wind projects;</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b="1" dirty="0">
                <a:latin typeface="Lucida Sans" charset="0"/>
                <a:ea typeface="Lucida Sans" charset="0"/>
                <a:cs typeface="Lucida Sans" charset="0"/>
              </a:rPr>
              <a:t>Higher costs to develop and operate offshore projects </a:t>
            </a:r>
            <a:r>
              <a:rPr lang="en-US" sz="1200" dirty="0">
                <a:latin typeface="Lucida Sans" charset="0"/>
                <a:ea typeface="Lucida Sans" charset="0"/>
                <a:cs typeface="Lucida Sans" charset="0"/>
              </a:rPr>
              <a:t>due to the complexities of installing turbines offshore.</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UK is the </a:t>
            </a:r>
            <a:r>
              <a:rPr lang="en-US" sz="1200" b="1" dirty="0">
                <a:latin typeface="Lucida Sans" charset="0"/>
                <a:ea typeface="Lucida Sans" charset="0"/>
                <a:cs typeface="Lucida Sans" charset="0"/>
              </a:rPr>
              <a:t>world leader in offshore wind</a:t>
            </a:r>
            <a:r>
              <a:rPr lang="en-US" sz="1200" dirty="0">
                <a:latin typeface="Lucida Sans" charset="0"/>
                <a:ea typeface="Lucida Sans" charset="0"/>
                <a:cs typeface="Lucida Sans" charset="0"/>
              </a:rPr>
              <a:t>, with more capacity installed than any other country.</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7" y="1089764"/>
            <a:ext cx="4328140" cy="5269041"/>
          </a:xfrm>
          <a:prstGeom prst="rect">
            <a:avLst/>
          </a:prstGeom>
        </p:spPr>
      </p:pic>
      <p:sp>
        <p:nvSpPr>
          <p:cNvPr id="10" name="TextBox 9">
            <a:extLst>
              <a:ext uri="{FF2B5EF4-FFF2-40B4-BE49-F238E27FC236}">
                <a16:creationId xmlns:a16="http://schemas.microsoft.com/office/drawing/2014/main" xmlns="" id="{A846D8C1-8699-4096-BF32-7CE1B6115200}"/>
              </a:ext>
            </a:extLst>
          </p:cNvPr>
          <p:cNvSpPr txBox="1"/>
          <p:nvPr/>
        </p:nvSpPr>
        <p:spPr>
          <a:xfrm>
            <a:off x="3979856" y="6030673"/>
            <a:ext cx="4591197" cy="369332"/>
          </a:xfrm>
          <a:prstGeom prst="rect">
            <a:avLst/>
          </a:prstGeom>
          <a:noFill/>
        </p:spPr>
        <p:txBody>
          <a:bodyPr wrap="square" rtlCol="0">
            <a:spAutoFit/>
          </a:bodyPr>
          <a:lstStyle/>
          <a:p>
            <a:pPr marR="0" lvl="0" indent="-171450" fontAlgn="auto">
              <a:lnSpc>
                <a:spcPct val="100000"/>
              </a:lnSpc>
              <a:spcBef>
                <a:spcPts val="0"/>
              </a:spcBef>
              <a:spcAft>
                <a:spcPts val="0"/>
              </a:spcAft>
              <a:buClrTx/>
              <a:buSzTx/>
              <a:buFont typeface="Arial" charset="0"/>
              <a:buNone/>
              <a:tabLst/>
              <a:defRPr/>
            </a:pPr>
            <a:r>
              <a:rPr lang="en-US" sz="900" b="1" i="1" dirty="0">
                <a:latin typeface="Lucida Sans" charset="0"/>
              </a:rPr>
              <a:t>UK offshore wind projects in operations (green) or development (purple).  Source: The Crown Estate</a:t>
            </a:r>
          </a:p>
        </p:txBody>
      </p:sp>
    </p:spTree>
    <p:extLst>
      <p:ext uri="{BB962C8B-B14F-4D97-AF65-F5344CB8AC3E}">
        <p14:creationId xmlns:p14="http://schemas.microsoft.com/office/powerpoint/2010/main" val="2102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t>
            </a:r>
            <a:r>
              <a:rPr lang="en-US" dirty="0" smtClean="0"/>
              <a:t>UK Offshore </a:t>
            </a:r>
            <a:r>
              <a:rPr lang="en-US" dirty="0"/>
              <a:t>Wind (2)</a:t>
            </a:r>
          </a:p>
        </p:txBody>
      </p:sp>
      <p:sp>
        <p:nvSpPr>
          <p:cNvPr id="5" name="Slide Number Placeholder 4"/>
          <p:cNvSpPr>
            <a:spLocks noGrp="1"/>
          </p:cNvSpPr>
          <p:nvPr>
            <p:ph type="sldNum" sz="quarter" idx="12"/>
          </p:nvPr>
        </p:nvSpPr>
        <p:spPr/>
        <p:txBody>
          <a:bodyPr/>
          <a:lstStyle/>
          <a:p>
            <a:fld id="{4E85AB73-56D2-1C41-8ADB-79B9069DE6DF}" type="slidenum">
              <a:rPr lang="en-US" smtClean="0"/>
              <a:t>18</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7" y="1078030"/>
            <a:ext cx="8079288" cy="5321975"/>
          </a:xfrm>
          <a:prstGeom prst="rect">
            <a:avLst/>
          </a:prstGeom>
        </p:spPr>
      </p:pic>
      <p:sp>
        <p:nvSpPr>
          <p:cNvPr id="8" name="TextBox 7">
            <a:extLst>
              <a:ext uri="{FF2B5EF4-FFF2-40B4-BE49-F238E27FC236}">
                <a16:creationId xmlns:a16="http://schemas.microsoft.com/office/drawing/2014/main" xmlns="" id="{3F7B2472-BFF9-4282-AD21-546C6DBB709E}"/>
              </a:ext>
            </a:extLst>
          </p:cNvPr>
          <p:cNvSpPr txBox="1"/>
          <p:nvPr/>
        </p:nvSpPr>
        <p:spPr>
          <a:xfrm>
            <a:off x="8999315" y="1824232"/>
            <a:ext cx="2887885" cy="2631490"/>
          </a:xfrm>
          <a:prstGeom prst="rect">
            <a:avLst/>
          </a:prstGeom>
          <a:noFill/>
        </p:spPr>
        <p:txBody>
          <a:bodyPr wrap="square" rtlCol="0">
            <a:spAutoFit/>
          </a:bodyPr>
          <a:lstStyle/>
          <a:p>
            <a:r>
              <a:rPr lang="en-US" sz="1100" b="1" dirty="0">
                <a:latin typeface="Lucida Sans" charset="0"/>
                <a:ea typeface="Lucida Sans" charset="0"/>
                <a:cs typeface="Lucida Sans" charset="0"/>
              </a:rPr>
              <a:t>Key Components of an Offshore Wind Farm</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Wind turbine generators (“WTGs”);</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Foundations;</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Array cables (network between WTGs);</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Export cables (transmit electricity from offshore to onshore);</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Substations</a:t>
            </a:r>
          </a:p>
          <a:p>
            <a:pPr marL="171450" indent="-171450">
              <a:buFont typeface="Arial" charset="0"/>
              <a:buChar char="•"/>
            </a:pPr>
            <a:endParaRPr lang="en-US" sz="1100" dirty="0">
              <a:latin typeface="Lucida Sans" charset="0"/>
              <a:ea typeface="Lucida Sans" charset="0"/>
              <a:cs typeface="Lucida Sans" charset="0"/>
            </a:endParaRPr>
          </a:p>
        </p:txBody>
      </p:sp>
      <p:sp>
        <p:nvSpPr>
          <p:cNvPr id="3" name="Rectangle 2">
            <a:extLst>
              <a:ext uri="{FF2B5EF4-FFF2-40B4-BE49-F238E27FC236}">
                <a16:creationId xmlns:a16="http://schemas.microsoft.com/office/drawing/2014/main" xmlns="" id="{150B8737-13BB-48B6-84BF-15CED023EA48}"/>
              </a:ext>
            </a:extLst>
          </p:cNvPr>
          <p:cNvSpPr/>
          <p:nvPr/>
        </p:nvSpPr>
        <p:spPr>
          <a:xfrm>
            <a:off x="8881201" y="1770927"/>
            <a:ext cx="3005999" cy="257536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ndParaRPr>
          </a:p>
        </p:txBody>
      </p:sp>
      <p:sp>
        <p:nvSpPr>
          <p:cNvPr id="9" name="Rounded Rectangle 25">
            <a:extLst>
              <a:ext uri="{FF2B5EF4-FFF2-40B4-BE49-F238E27FC236}">
                <a16:creationId xmlns:a16="http://schemas.microsoft.com/office/drawing/2014/main" xmlns="" id="{D900B7DB-E92D-4A4C-97B8-28DFFA8E8B4C}"/>
              </a:ext>
            </a:extLst>
          </p:cNvPr>
          <p:cNvSpPr/>
          <p:nvPr/>
        </p:nvSpPr>
        <p:spPr>
          <a:xfrm>
            <a:off x="8881201" y="4485879"/>
            <a:ext cx="3005999" cy="178854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Research online to find an example of a UK based offshore wind farm.  </a:t>
            </a:r>
          </a:p>
          <a:p>
            <a:endParaRPr lang="en-US" sz="1200" dirty="0">
              <a:solidFill>
                <a:schemeClr val="accent1"/>
              </a:solidFill>
              <a:latin typeface="Lucida Sans" charset="0"/>
              <a:ea typeface="Lucida Sans" charset="0"/>
              <a:cs typeface="Lucida Sans" charset="0"/>
            </a:endParaRPr>
          </a:p>
          <a:p>
            <a:r>
              <a:rPr lang="en-US" sz="1200" dirty="0" err="1">
                <a:solidFill>
                  <a:schemeClr val="accent1"/>
                </a:solidFill>
                <a:latin typeface="Lucida Sans" charset="0"/>
                <a:ea typeface="Lucida Sans" charset="0"/>
                <a:cs typeface="Lucida Sans" charset="0"/>
              </a:rPr>
              <a:t>Summarise</a:t>
            </a:r>
            <a:r>
              <a:rPr lang="en-US" sz="1200" dirty="0">
                <a:solidFill>
                  <a:schemeClr val="accent1"/>
                </a:solidFill>
                <a:latin typeface="Lucida Sans" charset="0"/>
                <a:ea typeface="Lucida Sans" charset="0"/>
                <a:cs typeface="Lucida Sans" charset="0"/>
              </a:rPr>
              <a:t> the key characteristic of the project.</a:t>
            </a:r>
          </a:p>
        </p:txBody>
      </p:sp>
    </p:spTree>
    <p:extLst>
      <p:ext uri="{BB962C8B-B14F-4D97-AF65-F5344CB8AC3E}">
        <p14:creationId xmlns:p14="http://schemas.microsoft.com/office/powerpoint/2010/main" val="1102162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UK Offshore Wind (3)</a:t>
            </a:r>
            <a:endParaRPr lang="en-US" dirty="0"/>
          </a:p>
        </p:txBody>
      </p:sp>
      <p:sp>
        <p:nvSpPr>
          <p:cNvPr id="5" name="Slide Number Placeholder 4"/>
          <p:cNvSpPr>
            <a:spLocks noGrp="1"/>
          </p:cNvSpPr>
          <p:nvPr>
            <p:ph type="sldNum" sz="quarter" idx="12"/>
          </p:nvPr>
        </p:nvSpPr>
        <p:spPr/>
        <p:txBody>
          <a:bodyPr/>
          <a:lstStyle/>
          <a:p>
            <a:fld id="{4E85AB73-56D2-1C41-8ADB-79B9069DE6DF}" type="slidenum">
              <a:rPr lang="en-US" smtClean="0"/>
              <a:t>19</a:t>
            </a:fld>
            <a:endParaRPr lang="en-US"/>
          </a:p>
        </p:txBody>
      </p:sp>
      <p:sp>
        <p:nvSpPr>
          <p:cNvPr id="6" name="Footer Placeholder 5"/>
          <p:cNvSpPr>
            <a:spLocks noGrp="1"/>
          </p:cNvSpPr>
          <p:nvPr>
            <p:ph type="ftr" sz="quarter" idx="3"/>
          </p:nvPr>
        </p:nvSpPr>
        <p:spPr/>
        <p:txBody>
          <a:bodyPr/>
          <a:lstStyle/>
          <a:p>
            <a:r>
              <a:rPr lang="en-GB" smtClean="0"/>
              <a:t>www.climatecloud.org</a:t>
            </a:r>
            <a:endParaRPr lang="en-GB" dirty="0"/>
          </a:p>
        </p:txBody>
      </p:sp>
      <p:pic>
        <p:nvPicPr>
          <p:cNvPr id="1028" name="Picture 4" descr="he Gemini wind farm, one of the biggest in terms of size and production, has ope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56" y="1024103"/>
            <a:ext cx="8059823" cy="53759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A846D8C1-8699-4096-BF32-7CE1B6115200}"/>
              </a:ext>
            </a:extLst>
          </p:cNvPr>
          <p:cNvSpPr txBox="1"/>
          <p:nvPr/>
        </p:nvSpPr>
        <p:spPr>
          <a:xfrm>
            <a:off x="8703332" y="6123006"/>
            <a:ext cx="2562001" cy="276999"/>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charset="0"/>
              <a:buNone/>
              <a:tabLst/>
              <a:defRPr/>
            </a:pPr>
            <a:r>
              <a:rPr lang="en-US" sz="1200" i="1" dirty="0" smtClean="0">
                <a:latin typeface="Lucida Sans" charset="0"/>
                <a:ea typeface="Lucida Sans" charset="0"/>
                <a:cs typeface="Lucida Sans" charset="0"/>
              </a:rPr>
              <a:t>Gemini wind farm</a:t>
            </a:r>
            <a:r>
              <a:rPr lang="en-US" sz="1200" i="1" smtClean="0">
                <a:latin typeface="Lucida Sans" charset="0"/>
                <a:ea typeface="Lucida Sans" charset="0"/>
                <a:cs typeface="Lucida Sans" charset="0"/>
              </a:rPr>
              <a:t>, Netherlands</a:t>
            </a:r>
            <a:endParaRPr lang="en-US" sz="1200" i="1" dirty="0">
              <a:latin typeface="Lucida Sans" charset="0"/>
              <a:ea typeface="Lucida Sans" charset="0"/>
              <a:cs typeface="Lucida Sans" charset="0"/>
            </a:endParaRPr>
          </a:p>
        </p:txBody>
      </p:sp>
    </p:spTree>
    <p:extLst>
      <p:ext uri="{BB962C8B-B14F-4D97-AF65-F5344CB8AC3E}">
        <p14:creationId xmlns:p14="http://schemas.microsoft.com/office/powerpoint/2010/main" val="93189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69141"/>
            <a:ext cx="10253472" cy="929650"/>
          </a:xfrm>
        </p:spPr>
        <p:txBody>
          <a:bodyPr/>
          <a:lstStyle/>
          <a:p>
            <a:r>
              <a:rPr lang="en-US" dirty="0"/>
              <a:t>The production and use of energy</a:t>
            </a:r>
          </a:p>
        </p:txBody>
      </p:sp>
      <p:sp>
        <p:nvSpPr>
          <p:cNvPr id="3" name="Subtitle 2"/>
          <p:cNvSpPr>
            <a:spLocks noGrp="1"/>
          </p:cNvSpPr>
          <p:nvPr>
            <p:ph type="subTitle" idx="1"/>
          </p:nvPr>
        </p:nvSpPr>
        <p:spPr/>
        <p:txBody>
          <a:bodyPr/>
          <a:lstStyle/>
          <a:p>
            <a:r>
              <a:rPr lang="en-US" dirty="0"/>
              <a:t>Lesson 1</a:t>
            </a:r>
          </a:p>
        </p:txBody>
      </p:sp>
    </p:spTree>
    <p:extLst>
      <p:ext uri="{BB962C8B-B14F-4D97-AF65-F5344CB8AC3E}">
        <p14:creationId xmlns:p14="http://schemas.microsoft.com/office/powerpoint/2010/main" val="74830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Geothermal</a:t>
            </a:r>
          </a:p>
        </p:txBody>
      </p:sp>
      <p:sp>
        <p:nvSpPr>
          <p:cNvPr id="5" name="Slide Number Placeholder 4"/>
          <p:cNvSpPr>
            <a:spLocks noGrp="1"/>
          </p:cNvSpPr>
          <p:nvPr>
            <p:ph type="sldNum" sz="quarter" idx="12"/>
          </p:nvPr>
        </p:nvSpPr>
        <p:spPr/>
        <p:txBody>
          <a:bodyPr/>
          <a:lstStyle/>
          <a:p>
            <a:fld id="{4E85AB73-56D2-1C41-8ADB-79B9069DE6DF}" type="slidenum">
              <a:rPr lang="en-US" smtClean="0"/>
              <a:t>20</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sp>
        <p:nvSpPr>
          <p:cNvPr id="7" name="TextBox 6">
            <a:extLst>
              <a:ext uri="{FF2B5EF4-FFF2-40B4-BE49-F238E27FC236}">
                <a16:creationId xmlns:a16="http://schemas.microsoft.com/office/drawing/2014/main" xmlns="" id="{83C5AA68-6350-4CB5-8E63-8F26CF9802C2}"/>
              </a:ext>
            </a:extLst>
          </p:cNvPr>
          <p:cNvSpPr txBox="1"/>
          <p:nvPr/>
        </p:nvSpPr>
        <p:spPr>
          <a:xfrm>
            <a:off x="533401" y="3758227"/>
            <a:ext cx="7839074" cy="2292935"/>
          </a:xfrm>
          <a:prstGeom prst="rect">
            <a:avLst/>
          </a:prstGeom>
          <a:noFill/>
        </p:spPr>
        <p:txBody>
          <a:bodyPr wrap="square" rtlCol="0">
            <a:spAutoFit/>
          </a:bodyPr>
          <a:lstStyle/>
          <a:p>
            <a:r>
              <a:rPr lang="en-US" sz="1100" b="1" dirty="0">
                <a:latin typeface="Lucida Sans" charset="0"/>
                <a:ea typeface="Lucida Sans" charset="0"/>
                <a:cs typeface="Lucida Sans" charset="0"/>
              </a:rPr>
              <a:t>Krafla Geothermal Plant, Iceland, Europe</a:t>
            </a:r>
          </a:p>
          <a:p>
            <a:endParaRPr lang="en-US" sz="1100" dirty="0">
              <a:latin typeface="Lucida Sans" charset="0"/>
              <a:ea typeface="Lucida Sans" charset="0"/>
              <a:cs typeface="Lucida Sans" charset="0"/>
            </a:endParaRPr>
          </a:p>
          <a:p>
            <a:r>
              <a:rPr lang="en-US" sz="1100" dirty="0">
                <a:latin typeface="Lucida Sans" charset="0"/>
                <a:ea typeface="Lucida Sans" charset="0"/>
                <a:cs typeface="Lucida Sans" charset="0"/>
              </a:rPr>
              <a:t>The Krafla Geothermal Plant is located near Myvatn, Iceland.  The power station commenced development in 1977, with regular operations starting the following year.  The plant has 18 boreholes, through which water is pumped into the earth’s surface to a depth of up to 2.2 km.  The water is heated by the naturally occurring hot rocks, where it is turned to steam and returns to the surface at pressure.  </a:t>
            </a:r>
          </a:p>
          <a:p>
            <a:endParaRPr lang="en-US" sz="1100" dirty="0">
              <a:latin typeface="Lucida Sans" charset="0"/>
              <a:ea typeface="Lucida Sans" charset="0"/>
              <a:cs typeface="Lucida Sans" charset="0"/>
            </a:endParaRPr>
          </a:p>
          <a:p>
            <a:r>
              <a:rPr lang="en-US" sz="1100" dirty="0">
                <a:latin typeface="Lucida Sans" charset="0"/>
                <a:ea typeface="Lucida Sans" charset="0"/>
                <a:cs typeface="Lucida Sans" charset="0"/>
              </a:rPr>
              <a:t>The steam is transported by overground pipes (see picture above) to two 30 MW steam turbines, where the heat and pressure is converted to electricity. </a:t>
            </a:r>
          </a:p>
          <a:p>
            <a:endParaRPr lang="en-US" sz="1100" dirty="0">
              <a:latin typeface="Lucida Sans" charset="0"/>
              <a:ea typeface="Lucida Sans" charset="0"/>
              <a:cs typeface="Lucida Sans" charset="0"/>
            </a:endParaRPr>
          </a:p>
          <a:p>
            <a:r>
              <a:rPr lang="en-US" sz="1100" dirty="0">
                <a:latin typeface="Lucida Sans" charset="0"/>
                <a:ea typeface="Lucida Sans" charset="0"/>
                <a:cs typeface="Lucida Sans" charset="0"/>
              </a:rPr>
              <a:t>The project is located in a highly volcanic area of Iceland, at the location the Mid-Atlantic Ocean ridge meets land.  At this location, the European and American tectonic plates are moving apart.  The last period of volcanic activity was in 1977, as part of an eruption called the Krafla fires.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8446" b="23538"/>
          <a:stretch/>
        </p:blipFill>
        <p:spPr>
          <a:xfrm>
            <a:off x="533401" y="1111424"/>
            <a:ext cx="11480800" cy="251097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1858" y="3889032"/>
            <a:ext cx="1872343" cy="1280353"/>
          </a:xfrm>
          <a:prstGeom prst="rect">
            <a:avLst/>
          </a:prstGeom>
        </p:spPr>
      </p:pic>
      <p:sp>
        <p:nvSpPr>
          <p:cNvPr id="10" name="Oval 9"/>
          <p:cNvSpPr/>
          <p:nvPr/>
        </p:nvSpPr>
        <p:spPr>
          <a:xfrm>
            <a:off x="11372851" y="4200525"/>
            <a:ext cx="157866" cy="157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Lucida Sans" charset="0"/>
              <a:ea typeface="Lucida Sans" charset="0"/>
              <a:cs typeface="Lucida Sans" charset="0"/>
            </a:endParaRPr>
          </a:p>
        </p:txBody>
      </p:sp>
      <p:sp>
        <p:nvSpPr>
          <p:cNvPr id="11" name="TextBox 10"/>
          <p:cNvSpPr txBox="1"/>
          <p:nvPr/>
        </p:nvSpPr>
        <p:spPr>
          <a:xfrm>
            <a:off x="10823472" y="4392885"/>
            <a:ext cx="750526" cy="276999"/>
          </a:xfrm>
          <a:prstGeom prst="rect">
            <a:avLst/>
          </a:prstGeom>
          <a:noFill/>
        </p:spPr>
        <p:txBody>
          <a:bodyPr wrap="none" rtlCol="0">
            <a:spAutoFit/>
          </a:bodyPr>
          <a:lstStyle/>
          <a:p>
            <a:r>
              <a:rPr lang="en-US" sz="1200" b="1">
                <a:solidFill>
                  <a:schemeClr val="accent1"/>
                </a:solidFill>
                <a:latin typeface="Lucida Sans" charset="0"/>
                <a:ea typeface="Lucida Sans" charset="0"/>
                <a:cs typeface="Lucida Sans" charset="0"/>
              </a:rPr>
              <a:t>Iceland</a:t>
            </a:r>
          </a:p>
        </p:txBody>
      </p:sp>
      <p:pic>
        <p:nvPicPr>
          <p:cNvPr id="12" name="Picture 11" descr="mage result for world outline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475" y="5180852"/>
            <a:ext cx="2843213" cy="143930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9629775" y="4000500"/>
            <a:ext cx="512083" cy="13287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09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 challenges</a:t>
            </a:r>
          </a:p>
        </p:txBody>
      </p:sp>
      <p:sp>
        <p:nvSpPr>
          <p:cNvPr id="3" name="Subtitle 2"/>
          <p:cNvSpPr>
            <a:spLocks noGrp="1"/>
          </p:cNvSpPr>
          <p:nvPr>
            <p:ph type="subTitle" idx="1"/>
          </p:nvPr>
        </p:nvSpPr>
        <p:spPr/>
        <p:txBody>
          <a:bodyPr/>
          <a:lstStyle/>
          <a:p>
            <a:r>
              <a:rPr lang="en-US" dirty="0"/>
              <a:t>Lesson 3</a:t>
            </a:r>
          </a:p>
        </p:txBody>
      </p:sp>
    </p:spTree>
    <p:extLst>
      <p:ext uri="{BB962C8B-B14F-4D97-AF65-F5344CB8AC3E}">
        <p14:creationId xmlns:p14="http://schemas.microsoft.com/office/powerpoint/2010/main" val="16397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Energy ‘</a:t>
            </a:r>
            <a:r>
              <a:rPr lang="en-US" dirty="0" err="1"/>
              <a:t>Trilema</a:t>
            </a:r>
            <a:r>
              <a:rPr lang="en-US" dirty="0"/>
              <a:t>’</a:t>
            </a:r>
          </a:p>
        </p:txBody>
      </p:sp>
      <p:sp>
        <p:nvSpPr>
          <p:cNvPr id="4" name="Slide Number Placeholder 3"/>
          <p:cNvSpPr>
            <a:spLocks noGrp="1"/>
          </p:cNvSpPr>
          <p:nvPr>
            <p:ph type="sldNum" sz="quarter" idx="12"/>
          </p:nvPr>
        </p:nvSpPr>
        <p:spPr/>
        <p:txBody>
          <a:bodyPr/>
          <a:lstStyle/>
          <a:p>
            <a:fld id="{4E85AB73-56D2-1C41-8ADB-79B9069DE6DF}" type="slidenum">
              <a:rPr lang="en-US" smtClean="0"/>
              <a:t>22</a:t>
            </a:fld>
            <a:endParaRPr lang="en-US"/>
          </a:p>
        </p:txBody>
      </p:sp>
      <p:sp>
        <p:nvSpPr>
          <p:cNvPr id="5" name="Footer Placeholder 4"/>
          <p:cNvSpPr>
            <a:spLocks noGrp="1"/>
          </p:cNvSpPr>
          <p:nvPr>
            <p:ph type="ftr" sz="quarter" idx="3"/>
          </p:nvPr>
        </p:nvSpPr>
        <p:spPr/>
        <p:txBody>
          <a:bodyPr/>
          <a:lstStyle/>
          <a:p>
            <a:r>
              <a:rPr lang="en-US"/>
              <a:t>www.climatecloud.org</a:t>
            </a:r>
            <a:endParaRPr lang="en-US" dirty="0"/>
          </a:p>
        </p:txBody>
      </p:sp>
      <p:sp>
        <p:nvSpPr>
          <p:cNvPr id="6" name="Isosceles Triangle 6">
            <a:extLst>
              <a:ext uri="{FF2B5EF4-FFF2-40B4-BE49-F238E27FC236}">
                <a16:creationId xmlns:a16="http://schemas.microsoft.com/office/drawing/2014/main" xmlns="" id="{81E35274-730B-4F4E-90CE-650C64DAC998}"/>
              </a:ext>
            </a:extLst>
          </p:cNvPr>
          <p:cNvSpPr/>
          <p:nvPr/>
        </p:nvSpPr>
        <p:spPr>
          <a:xfrm>
            <a:off x="4131055" y="1349035"/>
            <a:ext cx="3929890" cy="3387834"/>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solidFill>
              <a:latin typeface="Palatino" charset="0"/>
              <a:ea typeface="Palatino" charset="0"/>
              <a:cs typeface="Palatino" charset="0"/>
            </a:endParaRPr>
          </a:p>
        </p:txBody>
      </p:sp>
      <p:sp>
        <p:nvSpPr>
          <p:cNvPr id="7" name="TextBox 6">
            <a:extLst>
              <a:ext uri="{FF2B5EF4-FFF2-40B4-BE49-F238E27FC236}">
                <a16:creationId xmlns:a16="http://schemas.microsoft.com/office/drawing/2014/main" xmlns="" id="{A846D8C1-8699-4096-BF32-7CE1B6115200}"/>
              </a:ext>
            </a:extLst>
          </p:cNvPr>
          <p:cNvSpPr txBox="1"/>
          <p:nvPr/>
        </p:nvSpPr>
        <p:spPr>
          <a:xfrm>
            <a:off x="8342131" y="2270535"/>
            <a:ext cx="2743200" cy="2031325"/>
          </a:xfrm>
          <a:prstGeom prst="rect">
            <a:avLst/>
          </a:prstGeom>
          <a:noFill/>
        </p:spPr>
        <p:txBody>
          <a:bodyPr wrap="square" rtlCol="0">
            <a:spAutoFit/>
          </a:bodyPr>
          <a:lstStyle>
            <a:defPPr>
              <a:defRPr lang="en-US"/>
            </a:defPPr>
            <a:lvl1pPr algn="r">
              <a:defRPr sz="1100" b="1">
                <a:latin typeface="Lucida Sans" panose="020B0602030504020204" pitchFamily="34" charset="0"/>
                <a:ea typeface="Palatino" charset="0"/>
                <a:cs typeface="Palatino" charset="0"/>
              </a:defRPr>
            </a:lvl1pPr>
          </a:lstStyle>
          <a:p>
            <a:pPr algn="l"/>
            <a:r>
              <a:rPr lang="en-US" sz="1400" dirty="0"/>
              <a:t>Security of supply</a:t>
            </a:r>
          </a:p>
          <a:p>
            <a:pPr algn="l"/>
            <a:endParaRPr lang="en-US" sz="1400" dirty="0"/>
          </a:p>
          <a:p>
            <a:pPr algn="l"/>
            <a:r>
              <a:rPr lang="en-US" sz="1400" b="0" dirty="0"/>
              <a:t>Meeting energy demand to ensure there are no ‘black-outs’</a:t>
            </a:r>
          </a:p>
          <a:p>
            <a:pPr algn="l"/>
            <a:endParaRPr lang="en-US" sz="1400" b="0" dirty="0"/>
          </a:p>
          <a:p>
            <a:pPr algn="l"/>
            <a:r>
              <a:rPr lang="en-US" sz="1400" b="0" dirty="0"/>
              <a:t>Reliance on other states to supply energy through imports</a:t>
            </a:r>
          </a:p>
        </p:txBody>
      </p:sp>
      <p:sp>
        <p:nvSpPr>
          <p:cNvPr id="8" name="TextBox 7">
            <a:extLst>
              <a:ext uri="{FF2B5EF4-FFF2-40B4-BE49-F238E27FC236}">
                <a16:creationId xmlns:a16="http://schemas.microsoft.com/office/drawing/2014/main" xmlns="" id="{45C9303E-F684-46F9-A75B-7BBA72C0EAA0}"/>
              </a:ext>
            </a:extLst>
          </p:cNvPr>
          <p:cNvSpPr txBox="1"/>
          <p:nvPr/>
        </p:nvSpPr>
        <p:spPr>
          <a:xfrm>
            <a:off x="1106669" y="2270535"/>
            <a:ext cx="2743200" cy="1384995"/>
          </a:xfrm>
          <a:prstGeom prst="rect">
            <a:avLst/>
          </a:prstGeom>
          <a:noFill/>
        </p:spPr>
        <p:txBody>
          <a:bodyPr wrap="square" rtlCol="0">
            <a:spAutoFit/>
          </a:bodyPr>
          <a:lstStyle/>
          <a:p>
            <a:pPr algn="r"/>
            <a:r>
              <a:rPr lang="en-US" sz="1400" b="1" dirty="0">
                <a:latin typeface="Lucida Sans" panose="020B0602030504020204" pitchFamily="34" charset="0"/>
                <a:ea typeface="Palatino" charset="0"/>
                <a:cs typeface="Palatino" charset="0"/>
              </a:rPr>
              <a:t>Green Agenda</a:t>
            </a:r>
          </a:p>
          <a:p>
            <a:pPr algn="r"/>
            <a:endParaRPr lang="en-US" sz="1400" b="1" dirty="0">
              <a:latin typeface="Lucida Sans" panose="020B0602030504020204" pitchFamily="34" charset="0"/>
              <a:ea typeface="Palatino" charset="0"/>
              <a:cs typeface="Palatino" charset="0"/>
            </a:endParaRPr>
          </a:p>
          <a:p>
            <a:pPr algn="r"/>
            <a:r>
              <a:rPr lang="en-US" sz="1400" dirty="0">
                <a:latin typeface="Lucida Sans" panose="020B0602030504020204" pitchFamily="34" charset="0"/>
                <a:ea typeface="Palatino" charset="0"/>
                <a:cs typeface="Palatino" charset="0"/>
              </a:rPr>
              <a:t>Demands to reduce the production of greenhouse gases to avoid environmental impacts</a:t>
            </a:r>
          </a:p>
        </p:txBody>
      </p:sp>
      <p:sp>
        <p:nvSpPr>
          <p:cNvPr id="9" name="TextBox 8">
            <a:extLst>
              <a:ext uri="{FF2B5EF4-FFF2-40B4-BE49-F238E27FC236}">
                <a16:creationId xmlns:a16="http://schemas.microsoft.com/office/drawing/2014/main" xmlns="" id="{3904E8D9-5A4B-42EE-87DD-0DF0263671C4}"/>
              </a:ext>
            </a:extLst>
          </p:cNvPr>
          <p:cNvSpPr txBox="1"/>
          <p:nvPr/>
        </p:nvSpPr>
        <p:spPr>
          <a:xfrm>
            <a:off x="4724400" y="5126533"/>
            <a:ext cx="2743200" cy="1169551"/>
          </a:xfrm>
          <a:prstGeom prst="rect">
            <a:avLst/>
          </a:prstGeom>
          <a:noFill/>
        </p:spPr>
        <p:txBody>
          <a:bodyPr wrap="square" rtlCol="0">
            <a:spAutoFit/>
          </a:bodyPr>
          <a:lstStyle>
            <a:defPPr>
              <a:defRPr lang="en-US"/>
            </a:defPPr>
            <a:lvl1pPr algn="r">
              <a:defRPr sz="1100" b="1">
                <a:latin typeface="Lucida Sans" panose="020B0602030504020204" pitchFamily="34" charset="0"/>
                <a:ea typeface="Palatino" charset="0"/>
                <a:cs typeface="Palatino" charset="0"/>
              </a:defRPr>
            </a:lvl1pPr>
          </a:lstStyle>
          <a:p>
            <a:pPr algn="ctr"/>
            <a:r>
              <a:rPr lang="en-US" sz="1400" dirty="0"/>
              <a:t>Cost of energy</a:t>
            </a:r>
          </a:p>
          <a:p>
            <a:pPr algn="ctr"/>
            <a:endParaRPr lang="en-US" sz="1400" dirty="0"/>
          </a:p>
          <a:p>
            <a:pPr algn="ctr"/>
            <a:r>
              <a:rPr lang="en-US" sz="1400" b="0" dirty="0" err="1"/>
              <a:t>Minimising</a:t>
            </a:r>
            <a:r>
              <a:rPr lang="en-US" sz="1400" b="0" dirty="0"/>
              <a:t> the cost of energy for consumers and businesses </a:t>
            </a:r>
          </a:p>
        </p:txBody>
      </p:sp>
      <p:sp>
        <p:nvSpPr>
          <p:cNvPr id="10" name="Rectangle 9">
            <a:extLst>
              <a:ext uri="{FF2B5EF4-FFF2-40B4-BE49-F238E27FC236}">
                <a16:creationId xmlns:a16="http://schemas.microsoft.com/office/drawing/2014/main" xmlns="" id="{A3DF452C-3421-464D-BDA0-9BD079CB7657}"/>
              </a:ext>
            </a:extLst>
          </p:cNvPr>
          <p:cNvSpPr/>
          <p:nvPr/>
        </p:nvSpPr>
        <p:spPr>
          <a:xfrm>
            <a:off x="5161642" y="3101143"/>
            <a:ext cx="1868715" cy="1200329"/>
          </a:xfrm>
          <a:prstGeom prst="rect">
            <a:avLst/>
          </a:prstGeom>
        </p:spPr>
        <p:txBody>
          <a:bodyPr wrap="square">
            <a:spAutoFit/>
          </a:bodyPr>
          <a:lstStyle/>
          <a:p>
            <a:pPr algn="ctr"/>
            <a:r>
              <a:rPr lang="en-GB" b="1" u="sng" dirty="0">
                <a:solidFill>
                  <a:schemeClr val="accent1"/>
                </a:solidFill>
                <a:latin typeface="Lucida Sans" panose="020B0602030504020204" pitchFamily="34" charset="0"/>
                <a:ea typeface="Palatino" charset="0"/>
                <a:cs typeface="Palatino" charset="0"/>
              </a:rPr>
              <a:t>Energy Policy needs to balance three elements</a:t>
            </a:r>
          </a:p>
        </p:txBody>
      </p:sp>
    </p:spTree>
    <p:extLst>
      <p:ext uri="{BB962C8B-B14F-4D97-AF65-F5344CB8AC3E}">
        <p14:creationId xmlns:p14="http://schemas.microsoft.com/office/powerpoint/2010/main" val="78331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BC47A-6597-43CF-87AD-B21AC33A73AD}"/>
              </a:ext>
            </a:extLst>
          </p:cNvPr>
          <p:cNvSpPr>
            <a:spLocks noGrp="1"/>
          </p:cNvSpPr>
          <p:nvPr>
            <p:ph type="title"/>
          </p:nvPr>
        </p:nvSpPr>
        <p:spPr/>
        <p:txBody>
          <a:bodyPr/>
          <a:lstStyle/>
          <a:p>
            <a:r>
              <a:rPr lang="en-GB" dirty="0"/>
              <a:t>What drives energy cost (1)?</a:t>
            </a:r>
          </a:p>
        </p:txBody>
      </p:sp>
      <p:sp>
        <p:nvSpPr>
          <p:cNvPr id="5" name="Slide Number Placeholder 4">
            <a:extLst>
              <a:ext uri="{FF2B5EF4-FFF2-40B4-BE49-F238E27FC236}">
                <a16:creationId xmlns:a16="http://schemas.microsoft.com/office/drawing/2014/main" xmlns="" id="{05BEFECB-0633-4E38-A557-6AD49B9FD8DD}"/>
              </a:ext>
            </a:extLst>
          </p:cNvPr>
          <p:cNvSpPr>
            <a:spLocks noGrp="1"/>
          </p:cNvSpPr>
          <p:nvPr>
            <p:ph type="sldNum" sz="quarter" idx="12"/>
          </p:nvPr>
        </p:nvSpPr>
        <p:spPr/>
        <p:txBody>
          <a:bodyPr/>
          <a:lstStyle/>
          <a:p>
            <a:fld id="{4E85AB73-56D2-1C41-8ADB-79B9069DE6DF}" type="slidenum">
              <a:rPr lang="en-US" smtClean="0"/>
              <a:t>23</a:t>
            </a:fld>
            <a:endParaRPr lang="en-US" dirty="0"/>
          </a:p>
        </p:txBody>
      </p:sp>
      <p:sp>
        <p:nvSpPr>
          <p:cNvPr id="6" name="Footer Placeholder 5">
            <a:extLst>
              <a:ext uri="{FF2B5EF4-FFF2-40B4-BE49-F238E27FC236}">
                <a16:creationId xmlns:a16="http://schemas.microsoft.com/office/drawing/2014/main" xmlns="" id="{12E283EF-C974-4713-A6C1-AA7AAE764887}"/>
              </a:ext>
            </a:extLst>
          </p:cNvPr>
          <p:cNvSpPr>
            <a:spLocks noGrp="1"/>
          </p:cNvSpPr>
          <p:nvPr>
            <p:ph type="ftr" sz="quarter" idx="3"/>
          </p:nvPr>
        </p:nvSpPr>
        <p:spPr/>
        <p:txBody>
          <a:bodyPr/>
          <a:lstStyle/>
          <a:p>
            <a:r>
              <a:rPr lang="en-GB"/>
              <a:t>www.climatecloud.org</a:t>
            </a:r>
            <a:endParaRPr lang="en-GB" dirty="0"/>
          </a:p>
        </p:txBody>
      </p:sp>
      <p:sp>
        <p:nvSpPr>
          <p:cNvPr id="7" name="TextBox 6">
            <a:extLst>
              <a:ext uri="{FF2B5EF4-FFF2-40B4-BE49-F238E27FC236}">
                <a16:creationId xmlns:a16="http://schemas.microsoft.com/office/drawing/2014/main" xmlns="" id="{1532869D-B1EE-4FA0-BFB2-BB3DE0A597D9}"/>
              </a:ext>
            </a:extLst>
          </p:cNvPr>
          <p:cNvSpPr txBox="1"/>
          <p:nvPr/>
        </p:nvSpPr>
        <p:spPr>
          <a:xfrm>
            <a:off x="591457" y="815758"/>
            <a:ext cx="10832278" cy="307777"/>
          </a:xfrm>
          <a:prstGeom prst="rect">
            <a:avLst/>
          </a:prstGeom>
          <a:noFill/>
        </p:spPr>
        <p:txBody>
          <a:bodyPr wrap="square" rtlCol="0">
            <a:spAutoFit/>
          </a:bodyPr>
          <a:lstStyle>
            <a:defPPr>
              <a:defRPr lang="en-US"/>
            </a:defPPr>
            <a:lvl1pPr>
              <a:defRPr sz="1400" b="1">
                <a:latin typeface="Lucida Sans" charset="0"/>
                <a:ea typeface="Lucida Sans" charset="0"/>
                <a:cs typeface="Lucida Sans" charset="0"/>
              </a:defRPr>
            </a:lvl1pPr>
          </a:lstStyle>
          <a:p>
            <a:r>
              <a:rPr lang="en-US" dirty="0"/>
              <a:t>The cost of energy is a function of its generation and transport</a:t>
            </a:r>
          </a:p>
        </p:txBody>
      </p:sp>
      <p:sp>
        <p:nvSpPr>
          <p:cNvPr id="8" name="Rounded Rectangle 12">
            <a:extLst>
              <a:ext uri="{FF2B5EF4-FFF2-40B4-BE49-F238E27FC236}">
                <a16:creationId xmlns:a16="http://schemas.microsoft.com/office/drawing/2014/main" xmlns="" id="{67B77604-6E74-4867-B09B-B2D1A0DE918A}"/>
              </a:ext>
            </a:extLst>
          </p:cNvPr>
          <p:cNvSpPr/>
          <p:nvPr/>
        </p:nvSpPr>
        <p:spPr>
          <a:xfrm>
            <a:off x="587600" y="3068715"/>
            <a:ext cx="2354300" cy="1611775"/>
          </a:xfrm>
          <a:prstGeom prst="roundRect">
            <a:avLst>
              <a:gd name="adj" fmla="val 6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Cost of Energy</a:t>
            </a:r>
          </a:p>
          <a:p>
            <a:pPr algn="ctr"/>
            <a:endParaRPr lang="en-US" sz="1100" dirty="0">
              <a:latin typeface="Lucida Sans" charset="0"/>
              <a:ea typeface="Lucida Sans" charset="0"/>
              <a:cs typeface="Lucida Sans" charset="0"/>
            </a:endParaRPr>
          </a:p>
          <a:p>
            <a:pPr algn="ctr"/>
            <a:r>
              <a:rPr lang="en-US" sz="1100" dirty="0">
                <a:latin typeface="Lucida Sans" charset="0"/>
                <a:ea typeface="Lucida Sans" charset="0"/>
                <a:cs typeface="Lucida Sans" charset="0"/>
              </a:rPr>
              <a:t>££££</a:t>
            </a:r>
          </a:p>
        </p:txBody>
      </p:sp>
      <p:sp>
        <p:nvSpPr>
          <p:cNvPr id="9" name="Rounded Rectangle 12">
            <a:extLst>
              <a:ext uri="{FF2B5EF4-FFF2-40B4-BE49-F238E27FC236}">
                <a16:creationId xmlns:a16="http://schemas.microsoft.com/office/drawing/2014/main" xmlns="" id="{6134FC25-F0D8-4C89-9A60-7BDAA7F119E9}"/>
              </a:ext>
            </a:extLst>
          </p:cNvPr>
          <p:cNvSpPr/>
          <p:nvPr/>
        </p:nvSpPr>
        <p:spPr>
          <a:xfrm>
            <a:off x="3818866" y="2050540"/>
            <a:ext cx="2354300" cy="2230624"/>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Generation</a:t>
            </a:r>
          </a:p>
        </p:txBody>
      </p:sp>
      <p:sp>
        <p:nvSpPr>
          <p:cNvPr id="10" name="Rounded Rectangle 12">
            <a:extLst>
              <a:ext uri="{FF2B5EF4-FFF2-40B4-BE49-F238E27FC236}">
                <a16:creationId xmlns:a16="http://schemas.microsoft.com/office/drawing/2014/main" xmlns="" id="{066F8939-2786-41AB-886F-A1813FBE54A1}"/>
              </a:ext>
            </a:extLst>
          </p:cNvPr>
          <p:cNvSpPr/>
          <p:nvPr/>
        </p:nvSpPr>
        <p:spPr>
          <a:xfrm>
            <a:off x="3818866" y="4952494"/>
            <a:ext cx="2354300" cy="1073408"/>
          </a:xfrm>
          <a:prstGeom prst="roundRect">
            <a:avLst>
              <a:gd name="adj" fmla="val 6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Transport</a:t>
            </a:r>
          </a:p>
        </p:txBody>
      </p:sp>
      <p:sp>
        <p:nvSpPr>
          <p:cNvPr id="11" name="Rectangle 10">
            <a:extLst>
              <a:ext uri="{FF2B5EF4-FFF2-40B4-BE49-F238E27FC236}">
                <a16:creationId xmlns:a16="http://schemas.microsoft.com/office/drawing/2014/main" xmlns="" id="{42A8632B-F964-472F-AD09-31BCAAAE9FED}"/>
              </a:ext>
            </a:extLst>
          </p:cNvPr>
          <p:cNvSpPr/>
          <p:nvPr/>
        </p:nvSpPr>
        <p:spPr>
          <a:xfrm>
            <a:off x="3148314" y="3650344"/>
            <a:ext cx="393539" cy="69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12" name="Rectangle 11">
            <a:extLst>
              <a:ext uri="{FF2B5EF4-FFF2-40B4-BE49-F238E27FC236}">
                <a16:creationId xmlns:a16="http://schemas.microsoft.com/office/drawing/2014/main" xmlns="" id="{A5FBDBBA-2BB6-4BA7-A3B6-327F28C30D3D}"/>
              </a:ext>
            </a:extLst>
          </p:cNvPr>
          <p:cNvSpPr/>
          <p:nvPr/>
        </p:nvSpPr>
        <p:spPr>
          <a:xfrm>
            <a:off x="3148313" y="3768020"/>
            <a:ext cx="393539" cy="69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13" name="Rectangle 12">
            <a:extLst>
              <a:ext uri="{FF2B5EF4-FFF2-40B4-BE49-F238E27FC236}">
                <a16:creationId xmlns:a16="http://schemas.microsoft.com/office/drawing/2014/main" xmlns="" id="{E6CF4975-6161-4151-A10A-0721EF08CE39}"/>
              </a:ext>
            </a:extLst>
          </p:cNvPr>
          <p:cNvSpPr/>
          <p:nvPr/>
        </p:nvSpPr>
        <p:spPr>
          <a:xfrm>
            <a:off x="4799246" y="4582105"/>
            <a:ext cx="393539" cy="69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14" name="Rectangle 13">
            <a:extLst>
              <a:ext uri="{FF2B5EF4-FFF2-40B4-BE49-F238E27FC236}">
                <a16:creationId xmlns:a16="http://schemas.microsoft.com/office/drawing/2014/main" xmlns="" id="{32F35738-F113-4294-9361-73FFDA7160EE}"/>
              </a:ext>
            </a:extLst>
          </p:cNvPr>
          <p:cNvSpPr/>
          <p:nvPr/>
        </p:nvSpPr>
        <p:spPr>
          <a:xfrm rot="5400000">
            <a:off x="4799245" y="4582105"/>
            <a:ext cx="393539" cy="69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15" name="Rounded Rectangle 12">
            <a:extLst>
              <a:ext uri="{FF2B5EF4-FFF2-40B4-BE49-F238E27FC236}">
                <a16:creationId xmlns:a16="http://schemas.microsoft.com/office/drawing/2014/main" xmlns="" id="{A068EA28-5A7C-46FA-BB1A-84C1BD941341}"/>
              </a:ext>
            </a:extLst>
          </p:cNvPr>
          <p:cNvSpPr/>
          <p:nvPr/>
        </p:nvSpPr>
        <p:spPr>
          <a:xfrm>
            <a:off x="6325566" y="2050540"/>
            <a:ext cx="2354300" cy="482847"/>
          </a:xfrm>
          <a:prstGeom prst="roundRect">
            <a:avLst>
              <a:gd name="adj" fmla="val 41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Lucida Sans" charset="0"/>
                <a:ea typeface="Lucida Sans" charset="0"/>
                <a:cs typeface="Lucida Sans" charset="0"/>
              </a:rPr>
              <a:t>Upfront costs</a:t>
            </a:r>
          </a:p>
        </p:txBody>
      </p:sp>
      <p:sp>
        <p:nvSpPr>
          <p:cNvPr id="16" name="TextBox 15">
            <a:extLst>
              <a:ext uri="{FF2B5EF4-FFF2-40B4-BE49-F238E27FC236}">
                <a16:creationId xmlns:a16="http://schemas.microsoft.com/office/drawing/2014/main" xmlns="" id="{8B7F4981-3930-4E86-845E-30189D1AD380}"/>
              </a:ext>
            </a:extLst>
          </p:cNvPr>
          <p:cNvSpPr txBox="1"/>
          <p:nvPr/>
        </p:nvSpPr>
        <p:spPr>
          <a:xfrm>
            <a:off x="8790972" y="2070525"/>
            <a:ext cx="2801073" cy="430887"/>
          </a:xfrm>
          <a:prstGeom prst="rect">
            <a:avLst/>
          </a:prstGeom>
          <a:noFill/>
        </p:spPr>
        <p:txBody>
          <a:bodyPr wrap="square" rtlCol="0">
            <a:spAutoFit/>
          </a:bodyPr>
          <a:lstStyle/>
          <a:p>
            <a:r>
              <a:rPr lang="en-GB" sz="1100" dirty="0">
                <a:latin typeface="Lucida Sans" charset="0"/>
                <a:ea typeface="Lucida Sans" charset="0"/>
                <a:cs typeface="Lucida Sans" charset="0"/>
              </a:rPr>
              <a:t>How much does it cost to build or discover the energy generation?</a:t>
            </a:r>
          </a:p>
        </p:txBody>
      </p:sp>
      <p:sp>
        <p:nvSpPr>
          <p:cNvPr id="17" name="Rounded Rectangle 12">
            <a:extLst>
              <a:ext uri="{FF2B5EF4-FFF2-40B4-BE49-F238E27FC236}">
                <a16:creationId xmlns:a16="http://schemas.microsoft.com/office/drawing/2014/main" xmlns="" id="{E30CCD37-B73F-437B-AF63-27C92C5FEBC9}"/>
              </a:ext>
            </a:extLst>
          </p:cNvPr>
          <p:cNvSpPr/>
          <p:nvPr/>
        </p:nvSpPr>
        <p:spPr>
          <a:xfrm>
            <a:off x="6325566" y="2633132"/>
            <a:ext cx="2354300" cy="482847"/>
          </a:xfrm>
          <a:prstGeom prst="roundRect">
            <a:avLst>
              <a:gd name="adj" fmla="val 41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Lucida Sans" charset="0"/>
                <a:ea typeface="Lucida Sans" charset="0"/>
                <a:cs typeface="Lucida Sans" charset="0"/>
              </a:rPr>
              <a:t>Ongoing costs</a:t>
            </a:r>
          </a:p>
        </p:txBody>
      </p:sp>
      <p:sp>
        <p:nvSpPr>
          <p:cNvPr id="18" name="TextBox 17">
            <a:extLst>
              <a:ext uri="{FF2B5EF4-FFF2-40B4-BE49-F238E27FC236}">
                <a16:creationId xmlns:a16="http://schemas.microsoft.com/office/drawing/2014/main" xmlns="" id="{1C11D584-E88F-4D25-96BA-BB77E033CB6D}"/>
              </a:ext>
            </a:extLst>
          </p:cNvPr>
          <p:cNvSpPr txBox="1"/>
          <p:nvPr/>
        </p:nvSpPr>
        <p:spPr>
          <a:xfrm>
            <a:off x="8790972" y="2659111"/>
            <a:ext cx="2801073" cy="430887"/>
          </a:xfrm>
          <a:prstGeom prst="rect">
            <a:avLst/>
          </a:prstGeom>
          <a:noFill/>
        </p:spPr>
        <p:txBody>
          <a:bodyPr wrap="square" rtlCol="0">
            <a:spAutoFit/>
          </a:bodyPr>
          <a:lstStyle/>
          <a:p>
            <a:r>
              <a:rPr lang="en-GB" sz="1100" dirty="0">
                <a:latin typeface="Lucida Sans" charset="0"/>
                <a:ea typeface="Lucida Sans" charset="0"/>
                <a:cs typeface="Lucida Sans" charset="0"/>
              </a:rPr>
              <a:t>How much does it cost to operate and maintain the energy generation?</a:t>
            </a:r>
          </a:p>
        </p:txBody>
      </p:sp>
      <p:sp>
        <p:nvSpPr>
          <p:cNvPr id="19" name="Rounded Rectangle 12">
            <a:extLst>
              <a:ext uri="{FF2B5EF4-FFF2-40B4-BE49-F238E27FC236}">
                <a16:creationId xmlns:a16="http://schemas.microsoft.com/office/drawing/2014/main" xmlns="" id="{7754D314-97DE-49BC-B1D1-28BD28218D08}"/>
              </a:ext>
            </a:extLst>
          </p:cNvPr>
          <p:cNvSpPr/>
          <p:nvPr/>
        </p:nvSpPr>
        <p:spPr>
          <a:xfrm>
            <a:off x="6325566" y="3215724"/>
            <a:ext cx="2354300" cy="482847"/>
          </a:xfrm>
          <a:prstGeom prst="roundRect">
            <a:avLst>
              <a:gd name="adj" fmla="val 41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Lucida Sans" charset="0"/>
                <a:ea typeface="Lucida Sans" charset="0"/>
                <a:cs typeface="Lucida Sans" charset="0"/>
              </a:rPr>
              <a:t>Input costs</a:t>
            </a:r>
          </a:p>
        </p:txBody>
      </p:sp>
      <p:sp>
        <p:nvSpPr>
          <p:cNvPr id="20" name="TextBox 19">
            <a:extLst>
              <a:ext uri="{FF2B5EF4-FFF2-40B4-BE49-F238E27FC236}">
                <a16:creationId xmlns:a16="http://schemas.microsoft.com/office/drawing/2014/main" xmlns="" id="{80185557-42F3-4B5E-AB8C-AC85CF3DE345}"/>
              </a:ext>
            </a:extLst>
          </p:cNvPr>
          <p:cNvSpPr txBox="1"/>
          <p:nvPr/>
        </p:nvSpPr>
        <p:spPr>
          <a:xfrm>
            <a:off x="8790972" y="3241703"/>
            <a:ext cx="2992056" cy="430887"/>
          </a:xfrm>
          <a:prstGeom prst="rect">
            <a:avLst/>
          </a:prstGeom>
          <a:noFill/>
        </p:spPr>
        <p:txBody>
          <a:bodyPr wrap="square" rtlCol="0">
            <a:spAutoFit/>
          </a:bodyPr>
          <a:lstStyle/>
          <a:p>
            <a:r>
              <a:rPr lang="en-GB" sz="1100" dirty="0">
                <a:latin typeface="Lucida Sans" charset="0"/>
                <a:ea typeface="Lucida Sans" charset="0"/>
                <a:cs typeface="Lucida Sans" charset="0"/>
              </a:rPr>
              <a:t>What inputs are required (e.g. fuels such as coal) and how much does this cost?</a:t>
            </a:r>
          </a:p>
        </p:txBody>
      </p:sp>
      <p:sp>
        <p:nvSpPr>
          <p:cNvPr id="21" name="Rounded Rectangle 12">
            <a:extLst>
              <a:ext uri="{FF2B5EF4-FFF2-40B4-BE49-F238E27FC236}">
                <a16:creationId xmlns:a16="http://schemas.microsoft.com/office/drawing/2014/main" xmlns="" id="{3037EC97-FE5C-43C3-B529-61AE902D1EE7}"/>
              </a:ext>
            </a:extLst>
          </p:cNvPr>
          <p:cNvSpPr/>
          <p:nvPr/>
        </p:nvSpPr>
        <p:spPr>
          <a:xfrm>
            <a:off x="6325566" y="3798317"/>
            <a:ext cx="2354300" cy="482847"/>
          </a:xfrm>
          <a:prstGeom prst="roundRect">
            <a:avLst>
              <a:gd name="adj" fmla="val 41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Lucida Sans" charset="0"/>
                <a:ea typeface="Lucida Sans" charset="0"/>
                <a:cs typeface="Lucida Sans" charset="0"/>
              </a:rPr>
              <a:t>End of life costs</a:t>
            </a:r>
          </a:p>
        </p:txBody>
      </p:sp>
      <p:sp>
        <p:nvSpPr>
          <p:cNvPr id="22" name="TextBox 21">
            <a:extLst>
              <a:ext uri="{FF2B5EF4-FFF2-40B4-BE49-F238E27FC236}">
                <a16:creationId xmlns:a16="http://schemas.microsoft.com/office/drawing/2014/main" xmlns="" id="{D4C6B964-E51B-48BC-996B-8F649C1EA452}"/>
              </a:ext>
            </a:extLst>
          </p:cNvPr>
          <p:cNvSpPr txBox="1"/>
          <p:nvPr/>
        </p:nvSpPr>
        <p:spPr>
          <a:xfrm>
            <a:off x="8790972" y="3818302"/>
            <a:ext cx="2992056" cy="430887"/>
          </a:xfrm>
          <a:prstGeom prst="rect">
            <a:avLst/>
          </a:prstGeom>
          <a:noFill/>
        </p:spPr>
        <p:txBody>
          <a:bodyPr wrap="square" rtlCol="0">
            <a:spAutoFit/>
          </a:bodyPr>
          <a:lstStyle/>
          <a:p>
            <a:r>
              <a:rPr lang="en-GB" sz="1100" dirty="0">
                <a:latin typeface="Lucida Sans" charset="0"/>
                <a:ea typeface="Lucida Sans" charset="0"/>
                <a:cs typeface="Lucida Sans" charset="0"/>
              </a:rPr>
              <a:t>What happens when the resource can no longer generate?</a:t>
            </a:r>
          </a:p>
        </p:txBody>
      </p:sp>
      <p:sp>
        <p:nvSpPr>
          <p:cNvPr id="23" name="Rounded Rectangle 12">
            <a:extLst>
              <a:ext uri="{FF2B5EF4-FFF2-40B4-BE49-F238E27FC236}">
                <a16:creationId xmlns:a16="http://schemas.microsoft.com/office/drawing/2014/main" xmlns="" id="{6D42BF87-FAD6-4089-9788-6E1603E32C4C}"/>
              </a:ext>
            </a:extLst>
          </p:cNvPr>
          <p:cNvSpPr/>
          <p:nvPr/>
        </p:nvSpPr>
        <p:spPr>
          <a:xfrm>
            <a:off x="6325566" y="4954138"/>
            <a:ext cx="2354300" cy="482847"/>
          </a:xfrm>
          <a:prstGeom prst="roundRect">
            <a:avLst>
              <a:gd name="adj" fmla="val 41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Lucida Sans" charset="0"/>
                <a:ea typeface="Lucida Sans" charset="0"/>
                <a:cs typeface="Lucida Sans" charset="0"/>
              </a:rPr>
              <a:t>Distance</a:t>
            </a:r>
          </a:p>
        </p:txBody>
      </p:sp>
      <p:sp>
        <p:nvSpPr>
          <p:cNvPr id="24" name="TextBox 23">
            <a:extLst>
              <a:ext uri="{FF2B5EF4-FFF2-40B4-BE49-F238E27FC236}">
                <a16:creationId xmlns:a16="http://schemas.microsoft.com/office/drawing/2014/main" xmlns="" id="{C2BFD237-B0FF-4394-93DA-4668A3DE5AFA}"/>
              </a:ext>
            </a:extLst>
          </p:cNvPr>
          <p:cNvSpPr txBox="1"/>
          <p:nvPr/>
        </p:nvSpPr>
        <p:spPr>
          <a:xfrm>
            <a:off x="8790972" y="4974123"/>
            <a:ext cx="2992056" cy="430887"/>
          </a:xfrm>
          <a:prstGeom prst="rect">
            <a:avLst/>
          </a:prstGeom>
          <a:noFill/>
        </p:spPr>
        <p:txBody>
          <a:bodyPr wrap="square" rtlCol="0">
            <a:spAutoFit/>
          </a:bodyPr>
          <a:lstStyle/>
          <a:p>
            <a:r>
              <a:rPr lang="en-GB" sz="1100" dirty="0">
                <a:latin typeface="Lucida Sans" charset="0"/>
                <a:ea typeface="Lucida Sans" charset="0"/>
                <a:cs typeface="Lucida Sans" charset="0"/>
              </a:rPr>
              <a:t>How far away is the energy supply from the energy demand?</a:t>
            </a:r>
          </a:p>
        </p:txBody>
      </p:sp>
      <p:sp>
        <p:nvSpPr>
          <p:cNvPr id="25" name="Rounded Rectangle 12">
            <a:extLst>
              <a:ext uri="{FF2B5EF4-FFF2-40B4-BE49-F238E27FC236}">
                <a16:creationId xmlns:a16="http://schemas.microsoft.com/office/drawing/2014/main" xmlns="" id="{89456E87-90D9-427F-BA46-CE9791558087}"/>
              </a:ext>
            </a:extLst>
          </p:cNvPr>
          <p:cNvSpPr/>
          <p:nvPr/>
        </p:nvSpPr>
        <p:spPr>
          <a:xfrm>
            <a:off x="6325566" y="5543054"/>
            <a:ext cx="2354300" cy="482847"/>
          </a:xfrm>
          <a:prstGeom prst="roundRect">
            <a:avLst>
              <a:gd name="adj" fmla="val 41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Lucida Sans" charset="0"/>
                <a:ea typeface="Lucida Sans" charset="0"/>
                <a:cs typeface="Lucida Sans" charset="0"/>
              </a:rPr>
              <a:t>Losses</a:t>
            </a:r>
          </a:p>
        </p:txBody>
      </p:sp>
      <p:sp>
        <p:nvSpPr>
          <p:cNvPr id="26" name="TextBox 25">
            <a:extLst>
              <a:ext uri="{FF2B5EF4-FFF2-40B4-BE49-F238E27FC236}">
                <a16:creationId xmlns:a16="http://schemas.microsoft.com/office/drawing/2014/main" xmlns="" id="{4D5BF8AE-BBA9-495E-8F12-38020C3A0D57}"/>
              </a:ext>
            </a:extLst>
          </p:cNvPr>
          <p:cNvSpPr txBox="1"/>
          <p:nvPr/>
        </p:nvSpPr>
        <p:spPr>
          <a:xfrm>
            <a:off x="8790972" y="5563039"/>
            <a:ext cx="2992056" cy="261610"/>
          </a:xfrm>
          <a:prstGeom prst="rect">
            <a:avLst/>
          </a:prstGeom>
          <a:noFill/>
        </p:spPr>
        <p:txBody>
          <a:bodyPr wrap="square" rtlCol="0">
            <a:spAutoFit/>
          </a:bodyPr>
          <a:lstStyle/>
          <a:p>
            <a:r>
              <a:rPr lang="en-GB" sz="1100" dirty="0">
                <a:latin typeface="Lucida Sans" charset="0"/>
                <a:ea typeface="Lucida Sans" charset="0"/>
                <a:cs typeface="Lucida Sans" charset="0"/>
              </a:rPr>
              <a:t>What energy is lost in transportation?</a:t>
            </a:r>
          </a:p>
        </p:txBody>
      </p:sp>
    </p:spTree>
    <p:extLst>
      <p:ext uri="{BB962C8B-B14F-4D97-AF65-F5344CB8AC3E}">
        <p14:creationId xmlns:p14="http://schemas.microsoft.com/office/powerpoint/2010/main" val="110291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0C7CDD-A2B1-4BEC-9233-7942479F9CD6}"/>
              </a:ext>
            </a:extLst>
          </p:cNvPr>
          <p:cNvSpPr>
            <a:spLocks noGrp="1"/>
          </p:cNvSpPr>
          <p:nvPr>
            <p:ph type="title"/>
          </p:nvPr>
        </p:nvSpPr>
        <p:spPr>
          <a:xfrm>
            <a:off x="591457" y="116358"/>
            <a:ext cx="9808137" cy="699400"/>
          </a:xfrm>
        </p:spPr>
        <p:txBody>
          <a:bodyPr/>
          <a:lstStyle/>
          <a:p>
            <a:r>
              <a:rPr lang="en-GB" dirty="0"/>
              <a:t>What drives energy cost (2)?</a:t>
            </a:r>
          </a:p>
        </p:txBody>
      </p:sp>
      <p:sp>
        <p:nvSpPr>
          <p:cNvPr id="5" name="Slide Number Placeholder 4">
            <a:extLst>
              <a:ext uri="{FF2B5EF4-FFF2-40B4-BE49-F238E27FC236}">
                <a16:creationId xmlns:a16="http://schemas.microsoft.com/office/drawing/2014/main" xmlns="" id="{50530CAA-206E-4882-9478-B1446CA5EE1C}"/>
              </a:ext>
            </a:extLst>
          </p:cNvPr>
          <p:cNvSpPr>
            <a:spLocks noGrp="1"/>
          </p:cNvSpPr>
          <p:nvPr>
            <p:ph type="sldNum" sz="quarter" idx="12"/>
          </p:nvPr>
        </p:nvSpPr>
        <p:spPr/>
        <p:txBody>
          <a:bodyPr/>
          <a:lstStyle/>
          <a:p>
            <a:fld id="{4E85AB73-56D2-1C41-8ADB-79B9069DE6DF}" type="slidenum">
              <a:rPr lang="en-US" smtClean="0"/>
              <a:t>24</a:t>
            </a:fld>
            <a:endParaRPr lang="en-US"/>
          </a:p>
        </p:txBody>
      </p:sp>
      <p:sp>
        <p:nvSpPr>
          <p:cNvPr id="6" name="Footer Placeholder 5">
            <a:extLst>
              <a:ext uri="{FF2B5EF4-FFF2-40B4-BE49-F238E27FC236}">
                <a16:creationId xmlns:a16="http://schemas.microsoft.com/office/drawing/2014/main" xmlns="" id="{D1EF03B7-D162-4DD5-BE1F-FF00055C7217}"/>
              </a:ext>
            </a:extLst>
          </p:cNvPr>
          <p:cNvSpPr>
            <a:spLocks noGrp="1"/>
          </p:cNvSpPr>
          <p:nvPr>
            <p:ph type="ftr" sz="quarter" idx="3"/>
          </p:nvPr>
        </p:nvSpPr>
        <p:spPr/>
        <p:txBody>
          <a:bodyPr/>
          <a:lstStyle/>
          <a:p>
            <a:r>
              <a:rPr lang="en-GB"/>
              <a:t>www.climatecloud.org</a:t>
            </a:r>
            <a:endParaRPr lang="en-GB" dirty="0"/>
          </a:p>
        </p:txBody>
      </p:sp>
      <p:sp>
        <p:nvSpPr>
          <p:cNvPr id="7" name="Rounded Rectangle 25">
            <a:extLst>
              <a:ext uri="{FF2B5EF4-FFF2-40B4-BE49-F238E27FC236}">
                <a16:creationId xmlns:a16="http://schemas.microsoft.com/office/drawing/2014/main" xmlns="" id="{02DEC7DA-0226-4296-B51D-D3564AEDE2CF}"/>
              </a:ext>
            </a:extLst>
          </p:cNvPr>
          <p:cNvSpPr/>
          <p:nvPr/>
        </p:nvSpPr>
        <p:spPr>
          <a:xfrm>
            <a:off x="591457" y="1325306"/>
            <a:ext cx="11226295" cy="59678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The below table shows different sources of energy and whether the cost of generating and transporting that energy is high / medium or low.  Discuss and explain the factors resulting in the cost </a:t>
            </a:r>
            <a:r>
              <a:rPr lang="en-US" sz="1200" dirty="0" smtClean="0">
                <a:solidFill>
                  <a:schemeClr val="accent1"/>
                </a:solidFill>
                <a:latin typeface="Lucida Sans" charset="0"/>
                <a:ea typeface="Lucida Sans" charset="0"/>
                <a:cs typeface="Lucida Sans" charset="0"/>
              </a:rPr>
              <a:t>profile for each.  </a:t>
            </a:r>
            <a:endParaRPr lang="en-US" sz="1200" dirty="0">
              <a:solidFill>
                <a:schemeClr val="accent1"/>
              </a:solidFill>
              <a:latin typeface="Lucida Sans" charset="0"/>
              <a:ea typeface="Lucida Sans" charset="0"/>
              <a:cs typeface="Lucida Sans" charset="0"/>
            </a:endParaRPr>
          </a:p>
        </p:txBody>
      </p:sp>
      <p:sp>
        <p:nvSpPr>
          <p:cNvPr id="12" name="Rounded Rectangle 6">
            <a:extLst>
              <a:ext uri="{FF2B5EF4-FFF2-40B4-BE49-F238E27FC236}">
                <a16:creationId xmlns:a16="http://schemas.microsoft.com/office/drawing/2014/main" xmlns="" id="{55CA42EC-31E6-4BC3-8A49-59763D837E39}"/>
              </a:ext>
            </a:extLst>
          </p:cNvPr>
          <p:cNvSpPr/>
          <p:nvPr/>
        </p:nvSpPr>
        <p:spPr>
          <a:xfrm>
            <a:off x="591457" y="3286473"/>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Electricity (nuclear)</a:t>
            </a:r>
          </a:p>
        </p:txBody>
      </p:sp>
      <p:sp>
        <p:nvSpPr>
          <p:cNvPr id="13" name="Rounded Rectangle 6">
            <a:extLst>
              <a:ext uri="{FF2B5EF4-FFF2-40B4-BE49-F238E27FC236}">
                <a16:creationId xmlns:a16="http://schemas.microsoft.com/office/drawing/2014/main" xmlns="" id="{8E3F68AF-E34C-4073-873D-4704262F7225}"/>
              </a:ext>
            </a:extLst>
          </p:cNvPr>
          <p:cNvSpPr/>
          <p:nvPr/>
        </p:nvSpPr>
        <p:spPr>
          <a:xfrm>
            <a:off x="591457" y="3798998"/>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Electricity (gas)</a:t>
            </a:r>
          </a:p>
        </p:txBody>
      </p:sp>
      <p:sp>
        <p:nvSpPr>
          <p:cNvPr id="14" name="Rounded Rectangle 6">
            <a:extLst>
              <a:ext uri="{FF2B5EF4-FFF2-40B4-BE49-F238E27FC236}">
                <a16:creationId xmlns:a16="http://schemas.microsoft.com/office/drawing/2014/main" xmlns="" id="{D83E4A98-C598-4BCF-B7B6-0A9474628281}"/>
              </a:ext>
            </a:extLst>
          </p:cNvPr>
          <p:cNvSpPr/>
          <p:nvPr/>
        </p:nvSpPr>
        <p:spPr>
          <a:xfrm>
            <a:off x="591456" y="4311523"/>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Electricity (offshore wind)</a:t>
            </a:r>
          </a:p>
        </p:txBody>
      </p:sp>
      <p:sp>
        <p:nvSpPr>
          <p:cNvPr id="15" name="Rounded Rectangle 6">
            <a:extLst>
              <a:ext uri="{FF2B5EF4-FFF2-40B4-BE49-F238E27FC236}">
                <a16:creationId xmlns:a16="http://schemas.microsoft.com/office/drawing/2014/main" xmlns="" id="{AB96814E-9412-48DC-A124-44F5A46EE72D}"/>
              </a:ext>
            </a:extLst>
          </p:cNvPr>
          <p:cNvSpPr/>
          <p:nvPr/>
        </p:nvSpPr>
        <p:spPr>
          <a:xfrm>
            <a:off x="591455" y="5330615"/>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Transport (electric car)</a:t>
            </a:r>
          </a:p>
        </p:txBody>
      </p:sp>
      <p:sp>
        <p:nvSpPr>
          <p:cNvPr id="16" name="Rounded Rectangle 6">
            <a:extLst>
              <a:ext uri="{FF2B5EF4-FFF2-40B4-BE49-F238E27FC236}">
                <a16:creationId xmlns:a16="http://schemas.microsoft.com/office/drawing/2014/main" xmlns="" id="{4BA2D21B-8EC2-40B3-A065-54DF942BA23D}"/>
              </a:ext>
            </a:extLst>
          </p:cNvPr>
          <p:cNvSpPr/>
          <p:nvPr/>
        </p:nvSpPr>
        <p:spPr>
          <a:xfrm>
            <a:off x="591457" y="4821069"/>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Transport (petrol car)</a:t>
            </a:r>
          </a:p>
        </p:txBody>
      </p:sp>
      <p:sp>
        <p:nvSpPr>
          <p:cNvPr id="17" name="Rounded Rectangle 6">
            <a:extLst>
              <a:ext uri="{FF2B5EF4-FFF2-40B4-BE49-F238E27FC236}">
                <a16:creationId xmlns:a16="http://schemas.microsoft.com/office/drawing/2014/main" xmlns="" id="{6453FC33-38ED-4752-A237-A2052C6926EC}"/>
              </a:ext>
            </a:extLst>
          </p:cNvPr>
          <p:cNvSpPr/>
          <p:nvPr/>
        </p:nvSpPr>
        <p:spPr>
          <a:xfrm>
            <a:off x="591454" y="5840161"/>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Heat (burning oil)</a:t>
            </a:r>
          </a:p>
        </p:txBody>
      </p:sp>
      <p:sp>
        <p:nvSpPr>
          <p:cNvPr id="18" name="Rounded Rectangle 12">
            <a:extLst>
              <a:ext uri="{FF2B5EF4-FFF2-40B4-BE49-F238E27FC236}">
                <a16:creationId xmlns:a16="http://schemas.microsoft.com/office/drawing/2014/main" xmlns="" id="{A9A71708-0720-4AB4-B082-BA2DF325A9AF}"/>
              </a:ext>
            </a:extLst>
          </p:cNvPr>
          <p:cNvSpPr/>
          <p:nvPr/>
        </p:nvSpPr>
        <p:spPr>
          <a:xfrm>
            <a:off x="2141501" y="2622594"/>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Upfront costs</a:t>
            </a:r>
          </a:p>
        </p:txBody>
      </p:sp>
      <p:sp>
        <p:nvSpPr>
          <p:cNvPr id="21" name="Rounded Rectangle 12">
            <a:extLst>
              <a:ext uri="{FF2B5EF4-FFF2-40B4-BE49-F238E27FC236}">
                <a16:creationId xmlns:a16="http://schemas.microsoft.com/office/drawing/2014/main" xmlns="" id="{DFE7EBF2-95C2-4D5B-946D-1F9BD98BF580}"/>
              </a:ext>
            </a:extLst>
          </p:cNvPr>
          <p:cNvSpPr/>
          <p:nvPr/>
        </p:nvSpPr>
        <p:spPr>
          <a:xfrm>
            <a:off x="5411348" y="2622593"/>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End of life costs</a:t>
            </a:r>
          </a:p>
        </p:txBody>
      </p:sp>
      <p:sp>
        <p:nvSpPr>
          <p:cNvPr id="22" name="Rounded Rectangle 12">
            <a:extLst>
              <a:ext uri="{FF2B5EF4-FFF2-40B4-BE49-F238E27FC236}">
                <a16:creationId xmlns:a16="http://schemas.microsoft.com/office/drawing/2014/main" xmlns="" id="{A54A98BF-BC3B-45DD-BBF4-48ABE261128A}"/>
              </a:ext>
            </a:extLst>
          </p:cNvPr>
          <p:cNvSpPr/>
          <p:nvPr/>
        </p:nvSpPr>
        <p:spPr>
          <a:xfrm>
            <a:off x="3231450" y="2622594"/>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Ongoing costs</a:t>
            </a:r>
          </a:p>
        </p:txBody>
      </p:sp>
      <p:sp>
        <p:nvSpPr>
          <p:cNvPr id="23" name="Rounded Rectangle 12">
            <a:extLst>
              <a:ext uri="{FF2B5EF4-FFF2-40B4-BE49-F238E27FC236}">
                <a16:creationId xmlns:a16="http://schemas.microsoft.com/office/drawing/2014/main" xmlns="" id="{49C80155-9FDD-4A1C-B291-F6DCC7C22F5D}"/>
              </a:ext>
            </a:extLst>
          </p:cNvPr>
          <p:cNvSpPr/>
          <p:nvPr/>
        </p:nvSpPr>
        <p:spPr>
          <a:xfrm>
            <a:off x="4321399" y="2622594"/>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Input costs</a:t>
            </a:r>
          </a:p>
        </p:txBody>
      </p:sp>
      <p:sp>
        <p:nvSpPr>
          <p:cNvPr id="24" name="Rounded Rectangle 12">
            <a:extLst>
              <a:ext uri="{FF2B5EF4-FFF2-40B4-BE49-F238E27FC236}">
                <a16:creationId xmlns:a16="http://schemas.microsoft.com/office/drawing/2014/main" xmlns="" id="{59D618B7-B067-46B1-999E-981856C2A851}"/>
              </a:ext>
            </a:extLst>
          </p:cNvPr>
          <p:cNvSpPr/>
          <p:nvPr/>
        </p:nvSpPr>
        <p:spPr>
          <a:xfrm>
            <a:off x="2141500" y="2262851"/>
            <a:ext cx="4253511" cy="257166"/>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Generation</a:t>
            </a:r>
          </a:p>
        </p:txBody>
      </p:sp>
      <p:sp>
        <p:nvSpPr>
          <p:cNvPr id="25" name="Rounded Rectangle 12">
            <a:extLst>
              <a:ext uri="{FF2B5EF4-FFF2-40B4-BE49-F238E27FC236}">
                <a16:creationId xmlns:a16="http://schemas.microsoft.com/office/drawing/2014/main" xmlns="" id="{7C1B34C0-C319-4C3B-B6D3-16242C086116}"/>
              </a:ext>
            </a:extLst>
          </p:cNvPr>
          <p:cNvSpPr/>
          <p:nvPr/>
        </p:nvSpPr>
        <p:spPr>
          <a:xfrm>
            <a:off x="6607582" y="2619123"/>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Distance</a:t>
            </a:r>
          </a:p>
        </p:txBody>
      </p:sp>
      <p:sp>
        <p:nvSpPr>
          <p:cNvPr id="26" name="Rounded Rectangle 12">
            <a:extLst>
              <a:ext uri="{FF2B5EF4-FFF2-40B4-BE49-F238E27FC236}">
                <a16:creationId xmlns:a16="http://schemas.microsoft.com/office/drawing/2014/main" xmlns="" id="{E602655B-606D-40AA-929D-9FD4C5115D2D}"/>
              </a:ext>
            </a:extLst>
          </p:cNvPr>
          <p:cNvSpPr/>
          <p:nvPr/>
        </p:nvSpPr>
        <p:spPr>
          <a:xfrm>
            <a:off x="7697531" y="2622593"/>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Losses</a:t>
            </a:r>
          </a:p>
        </p:txBody>
      </p:sp>
      <p:sp>
        <p:nvSpPr>
          <p:cNvPr id="27" name="Rounded Rectangle 12">
            <a:extLst>
              <a:ext uri="{FF2B5EF4-FFF2-40B4-BE49-F238E27FC236}">
                <a16:creationId xmlns:a16="http://schemas.microsoft.com/office/drawing/2014/main" xmlns="" id="{43CA2A93-5DB0-4E8E-A675-7BB60CD8BEEA}"/>
              </a:ext>
            </a:extLst>
          </p:cNvPr>
          <p:cNvSpPr/>
          <p:nvPr/>
        </p:nvSpPr>
        <p:spPr>
          <a:xfrm>
            <a:off x="6607582" y="2262851"/>
            <a:ext cx="2073613" cy="257166"/>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Transport</a:t>
            </a:r>
          </a:p>
        </p:txBody>
      </p:sp>
      <p:sp>
        <p:nvSpPr>
          <p:cNvPr id="3" name="TextBox 2">
            <a:extLst>
              <a:ext uri="{FF2B5EF4-FFF2-40B4-BE49-F238E27FC236}">
                <a16:creationId xmlns:a16="http://schemas.microsoft.com/office/drawing/2014/main" xmlns="" id="{46565079-23BE-4FBA-B14D-BFE93F218D1D}"/>
              </a:ext>
            </a:extLst>
          </p:cNvPr>
          <p:cNvSpPr txBox="1"/>
          <p:nvPr/>
        </p:nvSpPr>
        <p:spPr>
          <a:xfrm>
            <a:off x="8893766" y="2262851"/>
            <a:ext cx="1813317" cy="261610"/>
          </a:xfrm>
          <a:prstGeom prst="rect">
            <a:avLst/>
          </a:prstGeom>
          <a:noFill/>
        </p:spPr>
        <p:txBody>
          <a:bodyPr wrap="none" rtlCol="0">
            <a:spAutoFit/>
          </a:bodyPr>
          <a:lstStyle/>
          <a:p>
            <a:r>
              <a:rPr lang="en-GB" sz="1100" b="1" dirty="0">
                <a:latin typeface="Lucida Sans" charset="0"/>
                <a:ea typeface="Lucida Sans" charset="0"/>
                <a:cs typeface="Lucida Sans" charset="0"/>
              </a:rPr>
              <a:t>Reasons / Explanation</a:t>
            </a:r>
          </a:p>
        </p:txBody>
      </p:sp>
      <p:sp>
        <p:nvSpPr>
          <p:cNvPr id="4" name="Oval 3">
            <a:extLst>
              <a:ext uri="{FF2B5EF4-FFF2-40B4-BE49-F238E27FC236}">
                <a16:creationId xmlns:a16="http://schemas.microsoft.com/office/drawing/2014/main" xmlns="" id="{F9B12B76-79B0-4527-88C7-0A62F0781FB6}"/>
              </a:ext>
            </a:extLst>
          </p:cNvPr>
          <p:cNvSpPr/>
          <p:nvPr/>
        </p:nvSpPr>
        <p:spPr>
          <a:xfrm>
            <a:off x="591457" y="2246669"/>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28" name="Oval 27">
            <a:extLst>
              <a:ext uri="{FF2B5EF4-FFF2-40B4-BE49-F238E27FC236}">
                <a16:creationId xmlns:a16="http://schemas.microsoft.com/office/drawing/2014/main" xmlns="" id="{D54B30C3-F241-4E0F-99BD-F57F95F85A02}"/>
              </a:ext>
            </a:extLst>
          </p:cNvPr>
          <p:cNvSpPr/>
          <p:nvPr/>
        </p:nvSpPr>
        <p:spPr>
          <a:xfrm>
            <a:off x="591044" y="2551463"/>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29" name="Oval 28">
            <a:extLst>
              <a:ext uri="{FF2B5EF4-FFF2-40B4-BE49-F238E27FC236}">
                <a16:creationId xmlns:a16="http://schemas.microsoft.com/office/drawing/2014/main" xmlns="" id="{A6F5E687-0D88-4FEA-AD21-1D4B97BB3F56}"/>
              </a:ext>
            </a:extLst>
          </p:cNvPr>
          <p:cNvSpPr/>
          <p:nvPr/>
        </p:nvSpPr>
        <p:spPr>
          <a:xfrm>
            <a:off x="596648" y="285444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0" name="TextBox 29">
            <a:extLst>
              <a:ext uri="{FF2B5EF4-FFF2-40B4-BE49-F238E27FC236}">
                <a16:creationId xmlns:a16="http://schemas.microsoft.com/office/drawing/2014/main" xmlns="" id="{5BD23F75-A775-4362-8A7F-4B222735CE94}"/>
              </a:ext>
            </a:extLst>
          </p:cNvPr>
          <p:cNvSpPr txBox="1"/>
          <p:nvPr/>
        </p:nvSpPr>
        <p:spPr>
          <a:xfrm>
            <a:off x="886014" y="2243686"/>
            <a:ext cx="833883" cy="261610"/>
          </a:xfrm>
          <a:prstGeom prst="rect">
            <a:avLst/>
          </a:prstGeom>
          <a:noFill/>
        </p:spPr>
        <p:txBody>
          <a:bodyPr wrap="none" rtlCol="0">
            <a:spAutoFit/>
          </a:bodyPr>
          <a:lstStyle/>
          <a:p>
            <a:r>
              <a:rPr lang="en-GB" sz="1100" dirty="0">
                <a:latin typeface="Lucida Sans" charset="0"/>
                <a:ea typeface="Lucida Sans" charset="0"/>
                <a:cs typeface="Lucida Sans" charset="0"/>
              </a:rPr>
              <a:t>High cost</a:t>
            </a:r>
          </a:p>
        </p:txBody>
      </p:sp>
      <p:sp>
        <p:nvSpPr>
          <p:cNvPr id="31" name="TextBox 30">
            <a:extLst>
              <a:ext uri="{FF2B5EF4-FFF2-40B4-BE49-F238E27FC236}">
                <a16:creationId xmlns:a16="http://schemas.microsoft.com/office/drawing/2014/main" xmlns="" id="{408FBE7C-4693-446D-8602-A4C97B829E72}"/>
              </a:ext>
            </a:extLst>
          </p:cNvPr>
          <p:cNvSpPr txBox="1"/>
          <p:nvPr/>
        </p:nvSpPr>
        <p:spPr>
          <a:xfrm>
            <a:off x="882450" y="2537377"/>
            <a:ext cx="1061509" cy="261610"/>
          </a:xfrm>
          <a:prstGeom prst="rect">
            <a:avLst/>
          </a:prstGeom>
          <a:noFill/>
        </p:spPr>
        <p:txBody>
          <a:bodyPr wrap="none" rtlCol="0">
            <a:spAutoFit/>
          </a:bodyPr>
          <a:lstStyle/>
          <a:p>
            <a:r>
              <a:rPr lang="en-GB" sz="1100" dirty="0">
                <a:latin typeface="Lucida Sans" charset="0"/>
                <a:ea typeface="Lucida Sans" charset="0"/>
                <a:cs typeface="Lucida Sans" charset="0"/>
              </a:rPr>
              <a:t>Medium cost</a:t>
            </a:r>
          </a:p>
        </p:txBody>
      </p:sp>
      <p:sp>
        <p:nvSpPr>
          <p:cNvPr id="32" name="TextBox 31">
            <a:extLst>
              <a:ext uri="{FF2B5EF4-FFF2-40B4-BE49-F238E27FC236}">
                <a16:creationId xmlns:a16="http://schemas.microsoft.com/office/drawing/2014/main" xmlns="" id="{E5542230-878D-439E-8320-59F297599438}"/>
              </a:ext>
            </a:extLst>
          </p:cNvPr>
          <p:cNvSpPr txBox="1"/>
          <p:nvPr/>
        </p:nvSpPr>
        <p:spPr>
          <a:xfrm>
            <a:off x="882449" y="2840360"/>
            <a:ext cx="784189" cy="261610"/>
          </a:xfrm>
          <a:prstGeom prst="rect">
            <a:avLst/>
          </a:prstGeom>
          <a:noFill/>
        </p:spPr>
        <p:txBody>
          <a:bodyPr wrap="none" rtlCol="0">
            <a:spAutoFit/>
          </a:bodyPr>
          <a:lstStyle/>
          <a:p>
            <a:r>
              <a:rPr lang="en-GB" sz="1100" dirty="0">
                <a:latin typeface="Lucida Sans" charset="0"/>
                <a:ea typeface="Lucida Sans" charset="0"/>
                <a:cs typeface="Lucida Sans" charset="0"/>
              </a:rPr>
              <a:t>Low cost</a:t>
            </a:r>
          </a:p>
        </p:txBody>
      </p:sp>
      <p:sp>
        <p:nvSpPr>
          <p:cNvPr id="33" name="Oval 32">
            <a:extLst>
              <a:ext uri="{FF2B5EF4-FFF2-40B4-BE49-F238E27FC236}">
                <a16:creationId xmlns:a16="http://schemas.microsoft.com/office/drawing/2014/main" xmlns="" id="{94641C30-20B9-4C88-8332-1847AAE8BC22}"/>
              </a:ext>
            </a:extLst>
          </p:cNvPr>
          <p:cNvSpPr/>
          <p:nvPr/>
        </p:nvSpPr>
        <p:spPr>
          <a:xfrm>
            <a:off x="2509571" y="3376840"/>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4" name="Oval 33">
            <a:extLst>
              <a:ext uri="{FF2B5EF4-FFF2-40B4-BE49-F238E27FC236}">
                <a16:creationId xmlns:a16="http://schemas.microsoft.com/office/drawing/2014/main" xmlns="" id="{01647D02-121F-45C6-9F08-A703E43C7C47}"/>
              </a:ext>
            </a:extLst>
          </p:cNvPr>
          <p:cNvSpPr/>
          <p:nvPr/>
        </p:nvSpPr>
        <p:spPr>
          <a:xfrm>
            <a:off x="5779418" y="3376840"/>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5" name="Oval 34">
            <a:extLst>
              <a:ext uri="{FF2B5EF4-FFF2-40B4-BE49-F238E27FC236}">
                <a16:creationId xmlns:a16="http://schemas.microsoft.com/office/drawing/2014/main" xmlns="" id="{B7CCDDF0-1A6E-441C-A107-EE4AF7B369A7}"/>
              </a:ext>
            </a:extLst>
          </p:cNvPr>
          <p:cNvSpPr/>
          <p:nvPr/>
        </p:nvSpPr>
        <p:spPr>
          <a:xfrm>
            <a:off x="2509571" y="5420982"/>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6" name="Oval 35">
            <a:extLst>
              <a:ext uri="{FF2B5EF4-FFF2-40B4-BE49-F238E27FC236}">
                <a16:creationId xmlns:a16="http://schemas.microsoft.com/office/drawing/2014/main" xmlns="" id="{14CA6F74-4517-47DD-A976-D9D23D782F1D}"/>
              </a:ext>
            </a:extLst>
          </p:cNvPr>
          <p:cNvSpPr/>
          <p:nvPr/>
        </p:nvSpPr>
        <p:spPr>
          <a:xfrm>
            <a:off x="6975652" y="5930528"/>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7" name="Oval 36">
            <a:extLst>
              <a:ext uri="{FF2B5EF4-FFF2-40B4-BE49-F238E27FC236}">
                <a16:creationId xmlns:a16="http://schemas.microsoft.com/office/drawing/2014/main" xmlns="" id="{AD463A7A-7329-4B9D-A440-5862FC7854A3}"/>
              </a:ext>
            </a:extLst>
          </p:cNvPr>
          <p:cNvSpPr/>
          <p:nvPr/>
        </p:nvSpPr>
        <p:spPr>
          <a:xfrm>
            <a:off x="4689469" y="5930528"/>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9" name="Oval 38">
            <a:extLst>
              <a:ext uri="{FF2B5EF4-FFF2-40B4-BE49-F238E27FC236}">
                <a16:creationId xmlns:a16="http://schemas.microsoft.com/office/drawing/2014/main" xmlns="" id="{0843A6EA-E859-417D-9355-226E77357052}"/>
              </a:ext>
            </a:extLst>
          </p:cNvPr>
          <p:cNvSpPr/>
          <p:nvPr/>
        </p:nvSpPr>
        <p:spPr>
          <a:xfrm>
            <a:off x="3599520"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0" name="Oval 39">
            <a:extLst>
              <a:ext uri="{FF2B5EF4-FFF2-40B4-BE49-F238E27FC236}">
                <a16:creationId xmlns:a16="http://schemas.microsoft.com/office/drawing/2014/main" xmlns="" id="{E103F2B4-4EC9-4D7D-B384-67CB6C7B5E9B}"/>
              </a:ext>
            </a:extLst>
          </p:cNvPr>
          <p:cNvSpPr/>
          <p:nvPr/>
        </p:nvSpPr>
        <p:spPr>
          <a:xfrm>
            <a:off x="2509571"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1" name="Oval 40">
            <a:extLst>
              <a:ext uri="{FF2B5EF4-FFF2-40B4-BE49-F238E27FC236}">
                <a16:creationId xmlns:a16="http://schemas.microsoft.com/office/drawing/2014/main" xmlns="" id="{4480BB20-3FD4-45B2-942F-F598013CD907}"/>
              </a:ext>
            </a:extLst>
          </p:cNvPr>
          <p:cNvSpPr/>
          <p:nvPr/>
        </p:nvSpPr>
        <p:spPr>
          <a:xfrm>
            <a:off x="5779418"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2" name="Oval 41">
            <a:extLst>
              <a:ext uri="{FF2B5EF4-FFF2-40B4-BE49-F238E27FC236}">
                <a16:creationId xmlns:a16="http://schemas.microsoft.com/office/drawing/2014/main" xmlns="" id="{6E5BB7BE-967D-4A7D-B2A6-FB5C79E2DC5B}"/>
              </a:ext>
            </a:extLst>
          </p:cNvPr>
          <p:cNvSpPr/>
          <p:nvPr/>
        </p:nvSpPr>
        <p:spPr>
          <a:xfrm>
            <a:off x="6975652"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3" name="Oval 42">
            <a:extLst>
              <a:ext uri="{FF2B5EF4-FFF2-40B4-BE49-F238E27FC236}">
                <a16:creationId xmlns:a16="http://schemas.microsoft.com/office/drawing/2014/main" xmlns="" id="{81693ECC-962A-4315-ABCB-1DB9BCC4F7E4}"/>
              </a:ext>
            </a:extLst>
          </p:cNvPr>
          <p:cNvSpPr/>
          <p:nvPr/>
        </p:nvSpPr>
        <p:spPr>
          <a:xfrm>
            <a:off x="8076706"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4" name="Oval 43">
            <a:extLst>
              <a:ext uri="{FF2B5EF4-FFF2-40B4-BE49-F238E27FC236}">
                <a16:creationId xmlns:a16="http://schemas.microsoft.com/office/drawing/2014/main" xmlns="" id="{D6120832-3332-4A87-A3F3-931C9675FB97}"/>
              </a:ext>
            </a:extLst>
          </p:cNvPr>
          <p:cNvSpPr/>
          <p:nvPr/>
        </p:nvSpPr>
        <p:spPr>
          <a:xfrm>
            <a:off x="8065601" y="3889365"/>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5" name="Oval 44">
            <a:extLst>
              <a:ext uri="{FF2B5EF4-FFF2-40B4-BE49-F238E27FC236}">
                <a16:creationId xmlns:a16="http://schemas.microsoft.com/office/drawing/2014/main" xmlns="" id="{1F0938BD-CC50-4FA0-B8C5-F255A7042C28}"/>
              </a:ext>
            </a:extLst>
          </p:cNvPr>
          <p:cNvSpPr/>
          <p:nvPr/>
        </p:nvSpPr>
        <p:spPr>
          <a:xfrm>
            <a:off x="8065601" y="337684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6" name="Oval 45">
            <a:extLst>
              <a:ext uri="{FF2B5EF4-FFF2-40B4-BE49-F238E27FC236}">
                <a16:creationId xmlns:a16="http://schemas.microsoft.com/office/drawing/2014/main" xmlns="" id="{952148DE-CB2A-45C0-AE1F-81F23479153F}"/>
              </a:ext>
            </a:extLst>
          </p:cNvPr>
          <p:cNvSpPr/>
          <p:nvPr/>
        </p:nvSpPr>
        <p:spPr>
          <a:xfrm>
            <a:off x="6975652" y="337684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7" name="Oval 46">
            <a:extLst>
              <a:ext uri="{FF2B5EF4-FFF2-40B4-BE49-F238E27FC236}">
                <a16:creationId xmlns:a16="http://schemas.microsoft.com/office/drawing/2014/main" xmlns="" id="{6B458F95-0B23-4484-B472-53B753B7C735}"/>
              </a:ext>
            </a:extLst>
          </p:cNvPr>
          <p:cNvSpPr/>
          <p:nvPr/>
        </p:nvSpPr>
        <p:spPr>
          <a:xfrm>
            <a:off x="6975652" y="3889365"/>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8" name="Oval 47">
            <a:extLst>
              <a:ext uri="{FF2B5EF4-FFF2-40B4-BE49-F238E27FC236}">
                <a16:creationId xmlns:a16="http://schemas.microsoft.com/office/drawing/2014/main" xmlns="" id="{679406B2-C845-4D1C-8729-9BB29FBDA411}"/>
              </a:ext>
            </a:extLst>
          </p:cNvPr>
          <p:cNvSpPr/>
          <p:nvPr/>
        </p:nvSpPr>
        <p:spPr>
          <a:xfrm>
            <a:off x="3599520" y="337684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9" name="Oval 48">
            <a:extLst>
              <a:ext uri="{FF2B5EF4-FFF2-40B4-BE49-F238E27FC236}">
                <a16:creationId xmlns:a16="http://schemas.microsoft.com/office/drawing/2014/main" xmlns="" id="{A9F546F8-C5A8-4166-B7D1-16FFC884EDC9}"/>
              </a:ext>
            </a:extLst>
          </p:cNvPr>
          <p:cNvSpPr/>
          <p:nvPr/>
        </p:nvSpPr>
        <p:spPr>
          <a:xfrm>
            <a:off x="2509571" y="3889365"/>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0" name="Oval 49">
            <a:extLst>
              <a:ext uri="{FF2B5EF4-FFF2-40B4-BE49-F238E27FC236}">
                <a16:creationId xmlns:a16="http://schemas.microsoft.com/office/drawing/2014/main" xmlns="" id="{0452E57A-C703-4DDE-8489-1338303685E9}"/>
              </a:ext>
            </a:extLst>
          </p:cNvPr>
          <p:cNvSpPr/>
          <p:nvPr/>
        </p:nvSpPr>
        <p:spPr>
          <a:xfrm>
            <a:off x="4689469" y="4911436"/>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1" name="Oval 50">
            <a:extLst>
              <a:ext uri="{FF2B5EF4-FFF2-40B4-BE49-F238E27FC236}">
                <a16:creationId xmlns:a16="http://schemas.microsoft.com/office/drawing/2014/main" xmlns="" id="{8B43C852-7F78-4D19-B43E-2CE7DE04C8CF}"/>
              </a:ext>
            </a:extLst>
          </p:cNvPr>
          <p:cNvSpPr/>
          <p:nvPr/>
        </p:nvSpPr>
        <p:spPr>
          <a:xfrm>
            <a:off x="3599520" y="5420982"/>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2" name="Oval 51">
            <a:extLst>
              <a:ext uri="{FF2B5EF4-FFF2-40B4-BE49-F238E27FC236}">
                <a16:creationId xmlns:a16="http://schemas.microsoft.com/office/drawing/2014/main" xmlns="" id="{389C5E37-548E-4B87-897B-78C36BF4479F}"/>
              </a:ext>
            </a:extLst>
          </p:cNvPr>
          <p:cNvSpPr/>
          <p:nvPr/>
        </p:nvSpPr>
        <p:spPr>
          <a:xfrm>
            <a:off x="4689469" y="5420982"/>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4" name="Oval 53">
            <a:extLst>
              <a:ext uri="{FF2B5EF4-FFF2-40B4-BE49-F238E27FC236}">
                <a16:creationId xmlns:a16="http://schemas.microsoft.com/office/drawing/2014/main" xmlns="" id="{8E25E130-A45D-49CF-B152-D906AFA3E41E}"/>
              </a:ext>
            </a:extLst>
          </p:cNvPr>
          <p:cNvSpPr/>
          <p:nvPr/>
        </p:nvSpPr>
        <p:spPr>
          <a:xfrm>
            <a:off x="4689469" y="3376840"/>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5" name="Oval 54">
            <a:extLst>
              <a:ext uri="{FF2B5EF4-FFF2-40B4-BE49-F238E27FC236}">
                <a16:creationId xmlns:a16="http://schemas.microsoft.com/office/drawing/2014/main" xmlns="" id="{ABA4619E-8D1D-43CE-8553-2034377F2D1C}"/>
              </a:ext>
            </a:extLst>
          </p:cNvPr>
          <p:cNvSpPr/>
          <p:nvPr/>
        </p:nvSpPr>
        <p:spPr>
          <a:xfrm>
            <a:off x="3599520" y="3889365"/>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6" name="Oval 55">
            <a:extLst>
              <a:ext uri="{FF2B5EF4-FFF2-40B4-BE49-F238E27FC236}">
                <a16:creationId xmlns:a16="http://schemas.microsoft.com/office/drawing/2014/main" xmlns="" id="{1E2EAC30-581A-4DD3-BE80-0590DD4955BC}"/>
              </a:ext>
            </a:extLst>
          </p:cNvPr>
          <p:cNvSpPr/>
          <p:nvPr/>
        </p:nvSpPr>
        <p:spPr>
          <a:xfrm>
            <a:off x="4689469" y="3889365"/>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latin typeface="Lucida Sans" charset="0"/>
            </a:endParaRPr>
          </a:p>
        </p:txBody>
      </p:sp>
      <p:sp>
        <p:nvSpPr>
          <p:cNvPr id="57" name="Oval 56">
            <a:extLst>
              <a:ext uri="{FF2B5EF4-FFF2-40B4-BE49-F238E27FC236}">
                <a16:creationId xmlns:a16="http://schemas.microsoft.com/office/drawing/2014/main" xmlns="" id="{E71B26F7-C268-4401-B99F-C97CCA29B0FC}"/>
              </a:ext>
            </a:extLst>
          </p:cNvPr>
          <p:cNvSpPr/>
          <p:nvPr/>
        </p:nvSpPr>
        <p:spPr>
          <a:xfrm>
            <a:off x="5779418" y="3889365"/>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8" name="Oval 57">
            <a:extLst>
              <a:ext uri="{FF2B5EF4-FFF2-40B4-BE49-F238E27FC236}">
                <a16:creationId xmlns:a16="http://schemas.microsoft.com/office/drawing/2014/main" xmlns="" id="{F64710B2-DA45-4697-854F-92047E2705CB}"/>
              </a:ext>
            </a:extLst>
          </p:cNvPr>
          <p:cNvSpPr/>
          <p:nvPr/>
        </p:nvSpPr>
        <p:spPr>
          <a:xfrm>
            <a:off x="4689469" y="4401890"/>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9" name="Oval 58">
            <a:extLst>
              <a:ext uri="{FF2B5EF4-FFF2-40B4-BE49-F238E27FC236}">
                <a16:creationId xmlns:a16="http://schemas.microsoft.com/office/drawing/2014/main" xmlns="" id="{3723ABDC-22D9-4372-A01E-16D1BE2EF4C2}"/>
              </a:ext>
            </a:extLst>
          </p:cNvPr>
          <p:cNvSpPr/>
          <p:nvPr/>
        </p:nvSpPr>
        <p:spPr>
          <a:xfrm>
            <a:off x="2509571" y="491143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0" name="Oval 59">
            <a:extLst>
              <a:ext uri="{FF2B5EF4-FFF2-40B4-BE49-F238E27FC236}">
                <a16:creationId xmlns:a16="http://schemas.microsoft.com/office/drawing/2014/main" xmlns="" id="{84D2A54B-DD2F-46F7-8F3D-B508CED2A96E}"/>
              </a:ext>
            </a:extLst>
          </p:cNvPr>
          <p:cNvSpPr/>
          <p:nvPr/>
        </p:nvSpPr>
        <p:spPr>
          <a:xfrm>
            <a:off x="3599520" y="491143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1" name="Oval 60">
            <a:extLst>
              <a:ext uri="{FF2B5EF4-FFF2-40B4-BE49-F238E27FC236}">
                <a16:creationId xmlns:a16="http://schemas.microsoft.com/office/drawing/2014/main" xmlns="" id="{435EDDD8-31DC-4179-9B05-D1ED702825A6}"/>
              </a:ext>
            </a:extLst>
          </p:cNvPr>
          <p:cNvSpPr/>
          <p:nvPr/>
        </p:nvSpPr>
        <p:spPr>
          <a:xfrm>
            <a:off x="5776800" y="491143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2" name="Oval 61">
            <a:extLst>
              <a:ext uri="{FF2B5EF4-FFF2-40B4-BE49-F238E27FC236}">
                <a16:creationId xmlns:a16="http://schemas.microsoft.com/office/drawing/2014/main" xmlns="" id="{E1B0A179-F167-4D87-9D2F-19F246CF4311}"/>
              </a:ext>
            </a:extLst>
          </p:cNvPr>
          <p:cNvSpPr/>
          <p:nvPr/>
        </p:nvSpPr>
        <p:spPr>
          <a:xfrm>
            <a:off x="6975652" y="491143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3" name="Oval 62">
            <a:extLst>
              <a:ext uri="{FF2B5EF4-FFF2-40B4-BE49-F238E27FC236}">
                <a16:creationId xmlns:a16="http://schemas.microsoft.com/office/drawing/2014/main" xmlns="" id="{0A8E9494-3084-477B-967B-496823FCF9A6}"/>
              </a:ext>
            </a:extLst>
          </p:cNvPr>
          <p:cNvSpPr/>
          <p:nvPr/>
        </p:nvSpPr>
        <p:spPr>
          <a:xfrm>
            <a:off x="8076706" y="5420982"/>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4" name="Oval 63">
            <a:extLst>
              <a:ext uri="{FF2B5EF4-FFF2-40B4-BE49-F238E27FC236}">
                <a16:creationId xmlns:a16="http://schemas.microsoft.com/office/drawing/2014/main" xmlns="" id="{B0A899DD-6D54-4082-91DE-03F1873A77A6}"/>
              </a:ext>
            </a:extLst>
          </p:cNvPr>
          <p:cNvSpPr/>
          <p:nvPr/>
        </p:nvSpPr>
        <p:spPr>
          <a:xfrm>
            <a:off x="8076706" y="4911436"/>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5" name="Oval 64">
            <a:extLst>
              <a:ext uri="{FF2B5EF4-FFF2-40B4-BE49-F238E27FC236}">
                <a16:creationId xmlns:a16="http://schemas.microsoft.com/office/drawing/2014/main" xmlns="" id="{14A086AC-2B8C-4F7D-BCB7-308EAC541D14}"/>
              </a:ext>
            </a:extLst>
          </p:cNvPr>
          <p:cNvSpPr/>
          <p:nvPr/>
        </p:nvSpPr>
        <p:spPr>
          <a:xfrm>
            <a:off x="6975652" y="5420982"/>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6" name="Oval 65">
            <a:extLst>
              <a:ext uri="{FF2B5EF4-FFF2-40B4-BE49-F238E27FC236}">
                <a16:creationId xmlns:a16="http://schemas.microsoft.com/office/drawing/2014/main" xmlns="" id="{A8C0B3AE-9801-4B93-B034-5D1D08258EF6}"/>
              </a:ext>
            </a:extLst>
          </p:cNvPr>
          <p:cNvSpPr/>
          <p:nvPr/>
        </p:nvSpPr>
        <p:spPr>
          <a:xfrm>
            <a:off x="2509571" y="5930528"/>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7" name="Oval 66">
            <a:extLst>
              <a:ext uri="{FF2B5EF4-FFF2-40B4-BE49-F238E27FC236}">
                <a16:creationId xmlns:a16="http://schemas.microsoft.com/office/drawing/2014/main" xmlns="" id="{3A98FD33-4A0A-402B-896D-B7A0AA823EED}"/>
              </a:ext>
            </a:extLst>
          </p:cNvPr>
          <p:cNvSpPr/>
          <p:nvPr/>
        </p:nvSpPr>
        <p:spPr>
          <a:xfrm>
            <a:off x="3599520" y="5930528"/>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8" name="Oval 67">
            <a:extLst>
              <a:ext uri="{FF2B5EF4-FFF2-40B4-BE49-F238E27FC236}">
                <a16:creationId xmlns:a16="http://schemas.microsoft.com/office/drawing/2014/main" xmlns="" id="{F31B135D-D6E6-4012-8FE9-82077B0A693A}"/>
              </a:ext>
            </a:extLst>
          </p:cNvPr>
          <p:cNvSpPr/>
          <p:nvPr/>
        </p:nvSpPr>
        <p:spPr>
          <a:xfrm>
            <a:off x="5776800" y="5930528"/>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9" name="Oval 68">
            <a:extLst>
              <a:ext uri="{FF2B5EF4-FFF2-40B4-BE49-F238E27FC236}">
                <a16:creationId xmlns:a16="http://schemas.microsoft.com/office/drawing/2014/main" xmlns="" id="{0F32D952-81BD-48AD-9ACE-8009ADAB1A50}"/>
              </a:ext>
            </a:extLst>
          </p:cNvPr>
          <p:cNvSpPr/>
          <p:nvPr/>
        </p:nvSpPr>
        <p:spPr>
          <a:xfrm>
            <a:off x="5772759" y="5420982"/>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72" name="Oval 71">
            <a:extLst>
              <a:ext uri="{FF2B5EF4-FFF2-40B4-BE49-F238E27FC236}">
                <a16:creationId xmlns:a16="http://schemas.microsoft.com/office/drawing/2014/main" xmlns="" id="{A1014102-A1E0-46D2-9443-2682FB36B8A6}"/>
              </a:ext>
            </a:extLst>
          </p:cNvPr>
          <p:cNvSpPr/>
          <p:nvPr/>
        </p:nvSpPr>
        <p:spPr>
          <a:xfrm>
            <a:off x="8065601" y="5928271"/>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Tree>
    <p:extLst>
      <p:ext uri="{BB962C8B-B14F-4D97-AF65-F5344CB8AC3E}">
        <p14:creationId xmlns:p14="http://schemas.microsoft.com/office/powerpoint/2010/main" val="2935999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0C7CDD-A2B1-4BEC-9233-7942479F9CD6}"/>
              </a:ext>
            </a:extLst>
          </p:cNvPr>
          <p:cNvSpPr>
            <a:spLocks noGrp="1"/>
          </p:cNvSpPr>
          <p:nvPr>
            <p:ph type="title"/>
          </p:nvPr>
        </p:nvSpPr>
        <p:spPr/>
        <p:txBody>
          <a:bodyPr/>
          <a:lstStyle/>
          <a:p>
            <a:r>
              <a:rPr lang="en-GB" dirty="0"/>
              <a:t>What drives energy cost </a:t>
            </a:r>
            <a:r>
              <a:rPr lang="en-GB" dirty="0" smtClean="0"/>
              <a:t>(3)?</a:t>
            </a:r>
            <a:endParaRPr lang="en-GB" dirty="0"/>
          </a:p>
        </p:txBody>
      </p:sp>
      <p:sp>
        <p:nvSpPr>
          <p:cNvPr id="5" name="Slide Number Placeholder 4">
            <a:extLst>
              <a:ext uri="{FF2B5EF4-FFF2-40B4-BE49-F238E27FC236}">
                <a16:creationId xmlns:a16="http://schemas.microsoft.com/office/drawing/2014/main" xmlns="" id="{50530CAA-206E-4882-9478-B1446CA5EE1C}"/>
              </a:ext>
            </a:extLst>
          </p:cNvPr>
          <p:cNvSpPr>
            <a:spLocks noGrp="1"/>
          </p:cNvSpPr>
          <p:nvPr>
            <p:ph type="sldNum" sz="quarter" idx="12"/>
          </p:nvPr>
        </p:nvSpPr>
        <p:spPr/>
        <p:txBody>
          <a:bodyPr/>
          <a:lstStyle/>
          <a:p>
            <a:fld id="{4E85AB73-56D2-1C41-8ADB-79B9069DE6DF}" type="slidenum">
              <a:rPr lang="en-US" smtClean="0"/>
              <a:t>25</a:t>
            </a:fld>
            <a:endParaRPr lang="en-US"/>
          </a:p>
        </p:txBody>
      </p:sp>
      <p:sp>
        <p:nvSpPr>
          <p:cNvPr id="6" name="Footer Placeholder 5">
            <a:extLst>
              <a:ext uri="{FF2B5EF4-FFF2-40B4-BE49-F238E27FC236}">
                <a16:creationId xmlns:a16="http://schemas.microsoft.com/office/drawing/2014/main" xmlns="" id="{D1EF03B7-D162-4DD5-BE1F-FF00055C7217}"/>
              </a:ext>
            </a:extLst>
          </p:cNvPr>
          <p:cNvSpPr>
            <a:spLocks noGrp="1"/>
          </p:cNvSpPr>
          <p:nvPr>
            <p:ph type="ftr" sz="quarter" idx="3"/>
          </p:nvPr>
        </p:nvSpPr>
        <p:spPr/>
        <p:txBody>
          <a:bodyPr/>
          <a:lstStyle/>
          <a:p>
            <a:r>
              <a:rPr lang="en-GB"/>
              <a:t>www.climatecloud.org</a:t>
            </a:r>
            <a:endParaRPr lang="en-GB" dirty="0"/>
          </a:p>
        </p:txBody>
      </p:sp>
      <p:sp>
        <p:nvSpPr>
          <p:cNvPr id="12" name="Rounded Rectangle 6">
            <a:extLst>
              <a:ext uri="{FF2B5EF4-FFF2-40B4-BE49-F238E27FC236}">
                <a16:creationId xmlns:a16="http://schemas.microsoft.com/office/drawing/2014/main" xmlns="" id="{55CA42EC-31E6-4BC3-8A49-59763D837E39}"/>
              </a:ext>
            </a:extLst>
          </p:cNvPr>
          <p:cNvSpPr/>
          <p:nvPr/>
        </p:nvSpPr>
        <p:spPr>
          <a:xfrm>
            <a:off x="591457" y="3286473"/>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Electricity (nuclear)</a:t>
            </a:r>
          </a:p>
        </p:txBody>
      </p:sp>
      <p:sp>
        <p:nvSpPr>
          <p:cNvPr id="13" name="Rounded Rectangle 6">
            <a:extLst>
              <a:ext uri="{FF2B5EF4-FFF2-40B4-BE49-F238E27FC236}">
                <a16:creationId xmlns:a16="http://schemas.microsoft.com/office/drawing/2014/main" xmlns="" id="{8E3F68AF-E34C-4073-873D-4704262F7225}"/>
              </a:ext>
            </a:extLst>
          </p:cNvPr>
          <p:cNvSpPr/>
          <p:nvPr/>
        </p:nvSpPr>
        <p:spPr>
          <a:xfrm>
            <a:off x="591457" y="3798998"/>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Electricity (gas)</a:t>
            </a:r>
          </a:p>
        </p:txBody>
      </p:sp>
      <p:sp>
        <p:nvSpPr>
          <p:cNvPr id="14" name="Rounded Rectangle 6">
            <a:extLst>
              <a:ext uri="{FF2B5EF4-FFF2-40B4-BE49-F238E27FC236}">
                <a16:creationId xmlns:a16="http://schemas.microsoft.com/office/drawing/2014/main" xmlns="" id="{D83E4A98-C598-4BCF-B7B6-0A9474628281}"/>
              </a:ext>
            </a:extLst>
          </p:cNvPr>
          <p:cNvSpPr/>
          <p:nvPr/>
        </p:nvSpPr>
        <p:spPr>
          <a:xfrm>
            <a:off x="591456" y="4311523"/>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Electricity (offshore wind)</a:t>
            </a:r>
          </a:p>
        </p:txBody>
      </p:sp>
      <p:sp>
        <p:nvSpPr>
          <p:cNvPr id="15" name="Rounded Rectangle 6">
            <a:extLst>
              <a:ext uri="{FF2B5EF4-FFF2-40B4-BE49-F238E27FC236}">
                <a16:creationId xmlns:a16="http://schemas.microsoft.com/office/drawing/2014/main" xmlns="" id="{AB96814E-9412-48DC-A124-44F5A46EE72D}"/>
              </a:ext>
            </a:extLst>
          </p:cNvPr>
          <p:cNvSpPr/>
          <p:nvPr/>
        </p:nvSpPr>
        <p:spPr>
          <a:xfrm>
            <a:off x="591455" y="5330615"/>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Transport (electric car)</a:t>
            </a:r>
          </a:p>
        </p:txBody>
      </p:sp>
      <p:sp>
        <p:nvSpPr>
          <p:cNvPr id="16" name="Rounded Rectangle 6">
            <a:extLst>
              <a:ext uri="{FF2B5EF4-FFF2-40B4-BE49-F238E27FC236}">
                <a16:creationId xmlns:a16="http://schemas.microsoft.com/office/drawing/2014/main" xmlns="" id="{4BA2D21B-8EC2-40B3-A065-54DF942BA23D}"/>
              </a:ext>
            </a:extLst>
          </p:cNvPr>
          <p:cNvSpPr/>
          <p:nvPr/>
        </p:nvSpPr>
        <p:spPr>
          <a:xfrm>
            <a:off x="591457" y="4821069"/>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Transport (petrol car)</a:t>
            </a:r>
          </a:p>
        </p:txBody>
      </p:sp>
      <p:sp>
        <p:nvSpPr>
          <p:cNvPr id="17" name="Rounded Rectangle 6">
            <a:extLst>
              <a:ext uri="{FF2B5EF4-FFF2-40B4-BE49-F238E27FC236}">
                <a16:creationId xmlns:a16="http://schemas.microsoft.com/office/drawing/2014/main" xmlns="" id="{6453FC33-38ED-4752-A237-A2052C6926EC}"/>
              </a:ext>
            </a:extLst>
          </p:cNvPr>
          <p:cNvSpPr/>
          <p:nvPr/>
        </p:nvSpPr>
        <p:spPr>
          <a:xfrm>
            <a:off x="591454" y="5840161"/>
            <a:ext cx="11226297" cy="4282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latin typeface="Lucida Sans" charset="0"/>
                <a:ea typeface="Lucida Sans" charset="0"/>
                <a:cs typeface="Lucida Sans" charset="0"/>
              </a:rPr>
              <a:t>Heat (burning oil)</a:t>
            </a:r>
          </a:p>
        </p:txBody>
      </p:sp>
      <p:sp>
        <p:nvSpPr>
          <p:cNvPr id="18" name="Rounded Rectangle 12">
            <a:extLst>
              <a:ext uri="{FF2B5EF4-FFF2-40B4-BE49-F238E27FC236}">
                <a16:creationId xmlns:a16="http://schemas.microsoft.com/office/drawing/2014/main" xmlns="" id="{A9A71708-0720-4AB4-B082-BA2DF325A9AF}"/>
              </a:ext>
            </a:extLst>
          </p:cNvPr>
          <p:cNvSpPr/>
          <p:nvPr/>
        </p:nvSpPr>
        <p:spPr>
          <a:xfrm>
            <a:off x="2141501" y="2622594"/>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Upfront costs</a:t>
            </a:r>
          </a:p>
        </p:txBody>
      </p:sp>
      <p:sp>
        <p:nvSpPr>
          <p:cNvPr id="21" name="Rounded Rectangle 12">
            <a:extLst>
              <a:ext uri="{FF2B5EF4-FFF2-40B4-BE49-F238E27FC236}">
                <a16:creationId xmlns:a16="http://schemas.microsoft.com/office/drawing/2014/main" xmlns="" id="{DFE7EBF2-95C2-4D5B-946D-1F9BD98BF580}"/>
              </a:ext>
            </a:extLst>
          </p:cNvPr>
          <p:cNvSpPr/>
          <p:nvPr/>
        </p:nvSpPr>
        <p:spPr>
          <a:xfrm>
            <a:off x="5411348" y="2622593"/>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End of life costs</a:t>
            </a:r>
          </a:p>
        </p:txBody>
      </p:sp>
      <p:sp>
        <p:nvSpPr>
          <p:cNvPr id="22" name="Rounded Rectangle 12">
            <a:extLst>
              <a:ext uri="{FF2B5EF4-FFF2-40B4-BE49-F238E27FC236}">
                <a16:creationId xmlns:a16="http://schemas.microsoft.com/office/drawing/2014/main" xmlns="" id="{A54A98BF-BC3B-45DD-BBF4-48ABE261128A}"/>
              </a:ext>
            </a:extLst>
          </p:cNvPr>
          <p:cNvSpPr/>
          <p:nvPr/>
        </p:nvSpPr>
        <p:spPr>
          <a:xfrm>
            <a:off x="3231450" y="2622594"/>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Ongoing costs</a:t>
            </a:r>
          </a:p>
        </p:txBody>
      </p:sp>
      <p:sp>
        <p:nvSpPr>
          <p:cNvPr id="23" name="Rounded Rectangle 12">
            <a:extLst>
              <a:ext uri="{FF2B5EF4-FFF2-40B4-BE49-F238E27FC236}">
                <a16:creationId xmlns:a16="http://schemas.microsoft.com/office/drawing/2014/main" xmlns="" id="{49C80155-9FDD-4A1C-B291-F6DCC7C22F5D}"/>
              </a:ext>
            </a:extLst>
          </p:cNvPr>
          <p:cNvSpPr/>
          <p:nvPr/>
        </p:nvSpPr>
        <p:spPr>
          <a:xfrm>
            <a:off x="4321399" y="2622594"/>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Input costs</a:t>
            </a:r>
          </a:p>
        </p:txBody>
      </p:sp>
      <p:sp>
        <p:nvSpPr>
          <p:cNvPr id="24" name="Rounded Rectangle 12">
            <a:extLst>
              <a:ext uri="{FF2B5EF4-FFF2-40B4-BE49-F238E27FC236}">
                <a16:creationId xmlns:a16="http://schemas.microsoft.com/office/drawing/2014/main" xmlns="" id="{59D618B7-B067-46B1-999E-981856C2A851}"/>
              </a:ext>
            </a:extLst>
          </p:cNvPr>
          <p:cNvSpPr/>
          <p:nvPr/>
        </p:nvSpPr>
        <p:spPr>
          <a:xfrm>
            <a:off x="2141500" y="2262851"/>
            <a:ext cx="4253511" cy="257166"/>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Generation</a:t>
            </a:r>
          </a:p>
        </p:txBody>
      </p:sp>
      <p:sp>
        <p:nvSpPr>
          <p:cNvPr id="25" name="Rounded Rectangle 12">
            <a:extLst>
              <a:ext uri="{FF2B5EF4-FFF2-40B4-BE49-F238E27FC236}">
                <a16:creationId xmlns:a16="http://schemas.microsoft.com/office/drawing/2014/main" xmlns="" id="{7C1B34C0-C319-4C3B-B6D3-16242C086116}"/>
              </a:ext>
            </a:extLst>
          </p:cNvPr>
          <p:cNvSpPr/>
          <p:nvPr/>
        </p:nvSpPr>
        <p:spPr>
          <a:xfrm>
            <a:off x="6607582" y="2619123"/>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Distance</a:t>
            </a:r>
          </a:p>
        </p:txBody>
      </p:sp>
      <p:sp>
        <p:nvSpPr>
          <p:cNvPr id="26" name="Rounded Rectangle 12">
            <a:extLst>
              <a:ext uri="{FF2B5EF4-FFF2-40B4-BE49-F238E27FC236}">
                <a16:creationId xmlns:a16="http://schemas.microsoft.com/office/drawing/2014/main" xmlns="" id="{E602655B-606D-40AA-929D-9FD4C5115D2D}"/>
              </a:ext>
            </a:extLst>
          </p:cNvPr>
          <p:cNvSpPr/>
          <p:nvPr/>
        </p:nvSpPr>
        <p:spPr>
          <a:xfrm>
            <a:off x="7697531" y="2622593"/>
            <a:ext cx="983664" cy="482847"/>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Losses</a:t>
            </a:r>
          </a:p>
        </p:txBody>
      </p:sp>
      <p:sp>
        <p:nvSpPr>
          <p:cNvPr id="27" name="Rounded Rectangle 12">
            <a:extLst>
              <a:ext uri="{FF2B5EF4-FFF2-40B4-BE49-F238E27FC236}">
                <a16:creationId xmlns:a16="http://schemas.microsoft.com/office/drawing/2014/main" xmlns="" id="{43CA2A93-5DB0-4E8E-A675-7BB60CD8BEEA}"/>
              </a:ext>
            </a:extLst>
          </p:cNvPr>
          <p:cNvSpPr/>
          <p:nvPr/>
        </p:nvSpPr>
        <p:spPr>
          <a:xfrm>
            <a:off x="6607582" y="2262851"/>
            <a:ext cx="2073613" cy="257166"/>
          </a:xfrm>
          <a:prstGeom prst="roundRect">
            <a:avLst>
              <a:gd name="adj" fmla="val 4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Transport</a:t>
            </a:r>
          </a:p>
        </p:txBody>
      </p:sp>
      <p:sp>
        <p:nvSpPr>
          <p:cNvPr id="3" name="TextBox 2">
            <a:extLst>
              <a:ext uri="{FF2B5EF4-FFF2-40B4-BE49-F238E27FC236}">
                <a16:creationId xmlns:a16="http://schemas.microsoft.com/office/drawing/2014/main" xmlns="" id="{46565079-23BE-4FBA-B14D-BFE93F218D1D}"/>
              </a:ext>
            </a:extLst>
          </p:cNvPr>
          <p:cNvSpPr txBox="1"/>
          <p:nvPr/>
        </p:nvSpPr>
        <p:spPr>
          <a:xfrm>
            <a:off x="8893766" y="2262851"/>
            <a:ext cx="1813317" cy="261610"/>
          </a:xfrm>
          <a:prstGeom prst="rect">
            <a:avLst/>
          </a:prstGeom>
          <a:noFill/>
        </p:spPr>
        <p:txBody>
          <a:bodyPr wrap="none" rtlCol="0">
            <a:spAutoFit/>
          </a:bodyPr>
          <a:lstStyle/>
          <a:p>
            <a:r>
              <a:rPr lang="en-GB" sz="1100" b="1" dirty="0">
                <a:latin typeface="Lucida Sans" charset="0"/>
                <a:ea typeface="Lucida Sans" charset="0"/>
                <a:cs typeface="Lucida Sans" charset="0"/>
              </a:rPr>
              <a:t>Reasons / Explanation</a:t>
            </a:r>
          </a:p>
        </p:txBody>
      </p:sp>
      <p:sp>
        <p:nvSpPr>
          <p:cNvPr id="4" name="Oval 3">
            <a:extLst>
              <a:ext uri="{FF2B5EF4-FFF2-40B4-BE49-F238E27FC236}">
                <a16:creationId xmlns:a16="http://schemas.microsoft.com/office/drawing/2014/main" xmlns="" id="{F9B12B76-79B0-4527-88C7-0A62F0781FB6}"/>
              </a:ext>
            </a:extLst>
          </p:cNvPr>
          <p:cNvSpPr/>
          <p:nvPr/>
        </p:nvSpPr>
        <p:spPr>
          <a:xfrm>
            <a:off x="591457" y="2246669"/>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28" name="Oval 27">
            <a:extLst>
              <a:ext uri="{FF2B5EF4-FFF2-40B4-BE49-F238E27FC236}">
                <a16:creationId xmlns:a16="http://schemas.microsoft.com/office/drawing/2014/main" xmlns="" id="{D54B30C3-F241-4E0F-99BD-F57F95F85A02}"/>
              </a:ext>
            </a:extLst>
          </p:cNvPr>
          <p:cNvSpPr/>
          <p:nvPr/>
        </p:nvSpPr>
        <p:spPr>
          <a:xfrm>
            <a:off x="591044" y="2551463"/>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29" name="Oval 28">
            <a:extLst>
              <a:ext uri="{FF2B5EF4-FFF2-40B4-BE49-F238E27FC236}">
                <a16:creationId xmlns:a16="http://schemas.microsoft.com/office/drawing/2014/main" xmlns="" id="{A6F5E687-0D88-4FEA-AD21-1D4B97BB3F56}"/>
              </a:ext>
            </a:extLst>
          </p:cNvPr>
          <p:cNvSpPr/>
          <p:nvPr/>
        </p:nvSpPr>
        <p:spPr>
          <a:xfrm>
            <a:off x="596648" y="285444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0" name="TextBox 29">
            <a:extLst>
              <a:ext uri="{FF2B5EF4-FFF2-40B4-BE49-F238E27FC236}">
                <a16:creationId xmlns:a16="http://schemas.microsoft.com/office/drawing/2014/main" xmlns="" id="{5BD23F75-A775-4362-8A7F-4B222735CE94}"/>
              </a:ext>
            </a:extLst>
          </p:cNvPr>
          <p:cNvSpPr txBox="1"/>
          <p:nvPr/>
        </p:nvSpPr>
        <p:spPr>
          <a:xfrm>
            <a:off x="886014" y="2243686"/>
            <a:ext cx="833883" cy="261610"/>
          </a:xfrm>
          <a:prstGeom prst="rect">
            <a:avLst/>
          </a:prstGeom>
          <a:noFill/>
        </p:spPr>
        <p:txBody>
          <a:bodyPr wrap="none" rtlCol="0">
            <a:spAutoFit/>
          </a:bodyPr>
          <a:lstStyle/>
          <a:p>
            <a:r>
              <a:rPr lang="en-GB" sz="1100" dirty="0">
                <a:latin typeface="Lucida Sans" charset="0"/>
                <a:ea typeface="Lucida Sans" charset="0"/>
                <a:cs typeface="Lucida Sans" charset="0"/>
              </a:rPr>
              <a:t>High cost</a:t>
            </a:r>
          </a:p>
        </p:txBody>
      </p:sp>
      <p:sp>
        <p:nvSpPr>
          <p:cNvPr id="31" name="TextBox 30">
            <a:extLst>
              <a:ext uri="{FF2B5EF4-FFF2-40B4-BE49-F238E27FC236}">
                <a16:creationId xmlns:a16="http://schemas.microsoft.com/office/drawing/2014/main" xmlns="" id="{408FBE7C-4693-446D-8602-A4C97B829E72}"/>
              </a:ext>
            </a:extLst>
          </p:cNvPr>
          <p:cNvSpPr txBox="1"/>
          <p:nvPr/>
        </p:nvSpPr>
        <p:spPr>
          <a:xfrm>
            <a:off x="882450" y="2537377"/>
            <a:ext cx="1061509" cy="261610"/>
          </a:xfrm>
          <a:prstGeom prst="rect">
            <a:avLst/>
          </a:prstGeom>
          <a:noFill/>
        </p:spPr>
        <p:txBody>
          <a:bodyPr wrap="none" rtlCol="0">
            <a:spAutoFit/>
          </a:bodyPr>
          <a:lstStyle/>
          <a:p>
            <a:r>
              <a:rPr lang="en-GB" sz="1100" dirty="0">
                <a:latin typeface="Lucida Sans" charset="0"/>
                <a:ea typeface="Lucida Sans" charset="0"/>
                <a:cs typeface="Lucida Sans" charset="0"/>
              </a:rPr>
              <a:t>Medium cost</a:t>
            </a:r>
          </a:p>
        </p:txBody>
      </p:sp>
      <p:sp>
        <p:nvSpPr>
          <p:cNvPr id="32" name="TextBox 31">
            <a:extLst>
              <a:ext uri="{FF2B5EF4-FFF2-40B4-BE49-F238E27FC236}">
                <a16:creationId xmlns:a16="http://schemas.microsoft.com/office/drawing/2014/main" xmlns="" id="{E5542230-878D-439E-8320-59F297599438}"/>
              </a:ext>
            </a:extLst>
          </p:cNvPr>
          <p:cNvSpPr txBox="1"/>
          <p:nvPr/>
        </p:nvSpPr>
        <p:spPr>
          <a:xfrm>
            <a:off x="882449" y="2840360"/>
            <a:ext cx="784189" cy="261610"/>
          </a:xfrm>
          <a:prstGeom prst="rect">
            <a:avLst/>
          </a:prstGeom>
          <a:noFill/>
        </p:spPr>
        <p:txBody>
          <a:bodyPr wrap="none" rtlCol="0">
            <a:spAutoFit/>
          </a:bodyPr>
          <a:lstStyle/>
          <a:p>
            <a:r>
              <a:rPr lang="en-GB" sz="1100" dirty="0">
                <a:latin typeface="Lucida Sans" charset="0"/>
                <a:ea typeface="Lucida Sans" charset="0"/>
                <a:cs typeface="Lucida Sans" charset="0"/>
              </a:rPr>
              <a:t>Low cost</a:t>
            </a:r>
          </a:p>
        </p:txBody>
      </p:sp>
      <p:sp>
        <p:nvSpPr>
          <p:cNvPr id="33" name="Oval 32">
            <a:extLst>
              <a:ext uri="{FF2B5EF4-FFF2-40B4-BE49-F238E27FC236}">
                <a16:creationId xmlns:a16="http://schemas.microsoft.com/office/drawing/2014/main" xmlns="" id="{94641C30-20B9-4C88-8332-1847AAE8BC22}"/>
              </a:ext>
            </a:extLst>
          </p:cNvPr>
          <p:cNvSpPr/>
          <p:nvPr/>
        </p:nvSpPr>
        <p:spPr>
          <a:xfrm>
            <a:off x="2509571" y="3376840"/>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4" name="Oval 33">
            <a:extLst>
              <a:ext uri="{FF2B5EF4-FFF2-40B4-BE49-F238E27FC236}">
                <a16:creationId xmlns:a16="http://schemas.microsoft.com/office/drawing/2014/main" xmlns="" id="{01647D02-121F-45C6-9F08-A703E43C7C47}"/>
              </a:ext>
            </a:extLst>
          </p:cNvPr>
          <p:cNvSpPr/>
          <p:nvPr/>
        </p:nvSpPr>
        <p:spPr>
          <a:xfrm>
            <a:off x="5779418" y="3376840"/>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5" name="Oval 34">
            <a:extLst>
              <a:ext uri="{FF2B5EF4-FFF2-40B4-BE49-F238E27FC236}">
                <a16:creationId xmlns:a16="http://schemas.microsoft.com/office/drawing/2014/main" xmlns="" id="{B7CCDDF0-1A6E-441C-A107-EE4AF7B369A7}"/>
              </a:ext>
            </a:extLst>
          </p:cNvPr>
          <p:cNvSpPr/>
          <p:nvPr/>
        </p:nvSpPr>
        <p:spPr>
          <a:xfrm>
            <a:off x="2509571" y="5420982"/>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6" name="Oval 35">
            <a:extLst>
              <a:ext uri="{FF2B5EF4-FFF2-40B4-BE49-F238E27FC236}">
                <a16:creationId xmlns:a16="http://schemas.microsoft.com/office/drawing/2014/main" xmlns="" id="{14CA6F74-4517-47DD-A976-D9D23D782F1D}"/>
              </a:ext>
            </a:extLst>
          </p:cNvPr>
          <p:cNvSpPr/>
          <p:nvPr/>
        </p:nvSpPr>
        <p:spPr>
          <a:xfrm>
            <a:off x="6975652" y="5930528"/>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7" name="Oval 36">
            <a:extLst>
              <a:ext uri="{FF2B5EF4-FFF2-40B4-BE49-F238E27FC236}">
                <a16:creationId xmlns:a16="http://schemas.microsoft.com/office/drawing/2014/main" xmlns="" id="{AD463A7A-7329-4B9D-A440-5862FC7854A3}"/>
              </a:ext>
            </a:extLst>
          </p:cNvPr>
          <p:cNvSpPr/>
          <p:nvPr/>
        </p:nvSpPr>
        <p:spPr>
          <a:xfrm>
            <a:off x="4689469" y="5930528"/>
            <a:ext cx="247524" cy="2475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39" name="Oval 38">
            <a:extLst>
              <a:ext uri="{FF2B5EF4-FFF2-40B4-BE49-F238E27FC236}">
                <a16:creationId xmlns:a16="http://schemas.microsoft.com/office/drawing/2014/main" xmlns="" id="{0843A6EA-E859-417D-9355-226E77357052}"/>
              </a:ext>
            </a:extLst>
          </p:cNvPr>
          <p:cNvSpPr/>
          <p:nvPr/>
        </p:nvSpPr>
        <p:spPr>
          <a:xfrm>
            <a:off x="3599520"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0" name="Oval 39">
            <a:extLst>
              <a:ext uri="{FF2B5EF4-FFF2-40B4-BE49-F238E27FC236}">
                <a16:creationId xmlns:a16="http://schemas.microsoft.com/office/drawing/2014/main" xmlns="" id="{E103F2B4-4EC9-4D7D-B384-67CB6C7B5E9B}"/>
              </a:ext>
            </a:extLst>
          </p:cNvPr>
          <p:cNvSpPr/>
          <p:nvPr/>
        </p:nvSpPr>
        <p:spPr>
          <a:xfrm>
            <a:off x="2509571"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1" name="Oval 40">
            <a:extLst>
              <a:ext uri="{FF2B5EF4-FFF2-40B4-BE49-F238E27FC236}">
                <a16:creationId xmlns:a16="http://schemas.microsoft.com/office/drawing/2014/main" xmlns="" id="{4480BB20-3FD4-45B2-942F-F598013CD907}"/>
              </a:ext>
            </a:extLst>
          </p:cNvPr>
          <p:cNvSpPr/>
          <p:nvPr/>
        </p:nvSpPr>
        <p:spPr>
          <a:xfrm>
            <a:off x="5779418"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2" name="Oval 41">
            <a:extLst>
              <a:ext uri="{FF2B5EF4-FFF2-40B4-BE49-F238E27FC236}">
                <a16:creationId xmlns:a16="http://schemas.microsoft.com/office/drawing/2014/main" xmlns="" id="{6E5BB7BE-967D-4A7D-B2A6-FB5C79E2DC5B}"/>
              </a:ext>
            </a:extLst>
          </p:cNvPr>
          <p:cNvSpPr/>
          <p:nvPr/>
        </p:nvSpPr>
        <p:spPr>
          <a:xfrm>
            <a:off x="6975652"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3" name="Oval 42">
            <a:extLst>
              <a:ext uri="{FF2B5EF4-FFF2-40B4-BE49-F238E27FC236}">
                <a16:creationId xmlns:a16="http://schemas.microsoft.com/office/drawing/2014/main" xmlns="" id="{81693ECC-962A-4315-ABCB-1DB9BCC4F7E4}"/>
              </a:ext>
            </a:extLst>
          </p:cNvPr>
          <p:cNvSpPr/>
          <p:nvPr/>
        </p:nvSpPr>
        <p:spPr>
          <a:xfrm>
            <a:off x="8076706" y="440189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4" name="Oval 43">
            <a:extLst>
              <a:ext uri="{FF2B5EF4-FFF2-40B4-BE49-F238E27FC236}">
                <a16:creationId xmlns:a16="http://schemas.microsoft.com/office/drawing/2014/main" xmlns="" id="{D6120832-3332-4A87-A3F3-931C9675FB97}"/>
              </a:ext>
            </a:extLst>
          </p:cNvPr>
          <p:cNvSpPr/>
          <p:nvPr/>
        </p:nvSpPr>
        <p:spPr>
          <a:xfrm>
            <a:off x="8065601" y="3889365"/>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5" name="Oval 44">
            <a:extLst>
              <a:ext uri="{FF2B5EF4-FFF2-40B4-BE49-F238E27FC236}">
                <a16:creationId xmlns:a16="http://schemas.microsoft.com/office/drawing/2014/main" xmlns="" id="{1F0938BD-CC50-4FA0-B8C5-F255A7042C28}"/>
              </a:ext>
            </a:extLst>
          </p:cNvPr>
          <p:cNvSpPr/>
          <p:nvPr/>
        </p:nvSpPr>
        <p:spPr>
          <a:xfrm>
            <a:off x="8065601" y="337684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6" name="Oval 45">
            <a:extLst>
              <a:ext uri="{FF2B5EF4-FFF2-40B4-BE49-F238E27FC236}">
                <a16:creationId xmlns:a16="http://schemas.microsoft.com/office/drawing/2014/main" xmlns="" id="{952148DE-CB2A-45C0-AE1F-81F23479153F}"/>
              </a:ext>
            </a:extLst>
          </p:cNvPr>
          <p:cNvSpPr/>
          <p:nvPr/>
        </p:nvSpPr>
        <p:spPr>
          <a:xfrm>
            <a:off x="6975652" y="337684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7" name="Oval 46">
            <a:extLst>
              <a:ext uri="{FF2B5EF4-FFF2-40B4-BE49-F238E27FC236}">
                <a16:creationId xmlns:a16="http://schemas.microsoft.com/office/drawing/2014/main" xmlns="" id="{6B458F95-0B23-4484-B472-53B753B7C735}"/>
              </a:ext>
            </a:extLst>
          </p:cNvPr>
          <p:cNvSpPr/>
          <p:nvPr/>
        </p:nvSpPr>
        <p:spPr>
          <a:xfrm>
            <a:off x="6975652" y="3889365"/>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8" name="Oval 47">
            <a:extLst>
              <a:ext uri="{FF2B5EF4-FFF2-40B4-BE49-F238E27FC236}">
                <a16:creationId xmlns:a16="http://schemas.microsoft.com/office/drawing/2014/main" xmlns="" id="{679406B2-C845-4D1C-8729-9BB29FBDA411}"/>
              </a:ext>
            </a:extLst>
          </p:cNvPr>
          <p:cNvSpPr/>
          <p:nvPr/>
        </p:nvSpPr>
        <p:spPr>
          <a:xfrm>
            <a:off x="3599520" y="3376840"/>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49" name="Oval 48">
            <a:extLst>
              <a:ext uri="{FF2B5EF4-FFF2-40B4-BE49-F238E27FC236}">
                <a16:creationId xmlns:a16="http://schemas.microsoft.com/office/drawing/2014/main" xmlns="" id="{A9F546F8-C5A8-4166-B7D1-16FFC884EDC9}"/>
              </a:ext>
            </a:extLst>
          </p:cNvPr>
          <p:cNvSpPr/>
          <p:nvPr/>
        </p:nvSpPr>
        <p:spPr>
          <a:xfrm>
            <a:off x="2509571" y="3889365"/>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0" name="Oval 49">
            <a:extLst>
              <a:ext uri="{FF2B5EF4-FFF2-40B4-BE49-F238E27FC236}">
                <a16:creationId xmlns:a16="http://schemas.microsoft.com/office/drawing/2014/main" xmlns="" id="{0452E57A-C703-4DDE-8489-1338303685E9}"/>
              </a:ext>
            </a:extLst>
          </p:cNvPr>
          <p:cNvSpPr/>
          <p:nvPr/>
        </p:nvSpPr>
        <p:spPr>
          <a:xfrm>
            <a:off x="4689469" y="4911436"/>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1" name="Oval 50">
            <a:extLst>
              <a:ext uri="{FF2B5EF4-FFF2-40B4-BE49-F238E27FC236}">
                <a16:creationId xmlns:a16="http://schemas.microsoft.com/office/drawing/2014/main" xmlns="" id="{8B43C852-7F78-4D19-B43E-2CE7DE04C8CF}"/>
              </a:ext>
            </a:extLst>
          </p:cNvPr>
          <p:cNvSpPr/>
          <p:nvPr/>
        </p:nvSpPr>
        <p:spPr>
          <a:xfrm>
            <a:off x="3599520" y="5420982"/>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2" name="Oval 51">
            <a:extLst>
              <a:ext uri="{FF2B5EF4-FFF2-40B4-BE49-F238E27FC236}">
                <a16:creationId xmlns:a16="http://schemas.microsoft.com/office/drawing/2014/main" xmlns="" id="{389C5E37-548E-4B87-897B-78C36BF4479F}"/>
              </a:ext>
            </a:extLst>
          </p:cNvPr>
          <p:cNvSpPr/>
          <p:nvPr/>
        </p:nvSpPr>
        <p:spPr>
          <a:xfrm>
            <a:off x="4689469" y="5420982"/>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4" name="Oval 53">
            <a:extLst>
              <a:ext uri="{FF2B5EF4-FFF2-40B4-BE49-F238E27FC236}">
                <a16:creationId xmlns:a16="http://schemas.microsoft.com/office/drawing/2014/main" xmlns="" id="{8E25E130-A45D-49CF-B152-D906AFA3E41E}"/>
              </a:ext>
            </a:extLst>
          </p:cNvPr>
          <p:cNvSpPr/>
          <p:nvPr/>
        </p:nvSpPr>
        <p:spPr>
          <a:xfrm>
            <a:off x="4689469" y="3376840"/>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5" name="Oval 54">
            <a:extLst>
              <a:ext uri="{FF2B5EF4-FFF2-40B4-BE49-F238E27FC236}">
                <a16:creationId xmlns:a16="http://schemas.microsoft.com/office/drawing/2014/main" xmlns="" id="{ABA4619E-8D1D-43CE-8553-2034377F2D1C}"/>
              </a:ext>
            </a:extLst>
          </p:cNvPr>
          <p:cNvSpPr/>
          <p:nvPr/>
        </p:nvSpPr>
        <p:spPr>
          <a:xfrm>
            <a:off x="3599520" y="3889365"/>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7" name="Oval 56">
            <a:extLst>
              <a:ext uri="{FF2B5EF4-FFF2-40B4-BE49-F238E27FC236}">
                <a16:creationId xmlns:a16="http://schemas.microsoft.com/office/drawing/2014/main" xmlns="" id="{E71B26F7-C268-4401-B99F-C97CCA29B0FC}"/>
              </a:ext>
            </a:extLst>
          </p:cNvPr>
          <p:cNvSpPr/>
          <p:nvPr/>
        </p:nvSpPr>
        <p:spPr>
          <a:xfrm>
            <a:off x="5779418" y="3889365"/>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8" name="Oval 57">
            <a:extLst>
              <a:ext uri="{FF2B5EF4-FFF2-40B4-BE49-F238E27FC236}">
                <a16:creationId xmlns:a16="http://schemas.microsoft.com/office/drawing/2014/main" xmlns="" id="{F64710B2-DA45-4697-854F-92047E2705CB}"/>
              </a:ext>
            </a:extLst>
          </p:cNvPr>
          <p:cNvSpPr/>
          <p:nvPr/>
        </p:nvSpPr>
        <p:spPr>
          <a:xfrm>
            <a:off x="4689469" y="4401890"/>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59" name="Oval 58">
            <a:extLst>
              <a:ext uri="{FF2B5EF4-FFF2-40B4-BE49-F238E27FC236}">
                <a16:creationId xmlns:a16="http://schemas.microsoft.com/office/drawing/2014/main" xmlns="" id="{3723ABDC-22D9-4372-A01E-16D1BE2EF4C2}"/>
              </a:ext>
            </a:extLst>
          </p:cNvPr>
          <p:cNvSpPr/>
          <p:nvPr/>
        </p:nvSpPr>
        <p:spPr>
          <a:xfrm>
            <a:off x="2509571" y="491143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0" name="Oval 59">
            <a:extLst>
              <a:ext uri="{FF2B5EF4-FFF2-40B4-BE49-F238E27FC236}">
                <a16:creationId xmlns:a16="http://schemas.microsoft.com/office/drawing/2014/main" xmlns="" id="{84D2A54B-DD2F-46F7-8F3D-B508CED2A96E}"/>
              </a:ext>
            </a:extLst>
          </p:cNvPr>
          <p:cNvSpPr/>
          <p:nvPr/>
        </p:nvSpPr>
        <p:spPr>
          <a:xfrm>
            <a:off x="3599520" y="491143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1" name="Oval 60">
            <a:extLst>
              <a:ext uri="{FF2B5EF4-FFF2-40B4-BE49-F238E27FC236}">
                <a16:creationId xmlns:a16="http://schemas.microsoft.com/office/drawing/2014/main" xmlns="" id="{435EDDD8-31DC-4179-9B05-D1ED702825A6}"/>
              </a:ext>
            </a:extLst>
          </p:cNvPr>
          <p:cNvSpPr/>
          <p:nvPr/>
        </p:nvSpPr>
        <p:spPr>
          <a:xfrm>
            <a:off x="5776800" y="491143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2" name="Oval 61">
            <a:extLst>
              <a:ext uri="{FF2B5EF4-FFF2-40B4-BE49-F238E27FC236}">
                <a16:creationId xmlns:a16="http://schemas.microsoft.com/office/drawing/2014/main" xmlns="" id="{E1B0A179-F167-4D87-9D2F-19F246CF4311}"/>
              </a:ext>
            </a:extLst>
          </p:cNvPr>
          <p:cNvSpPr/>
          <p:nvPr/>
        </p:nvSpPr>
        <p:spPr>
          <a:xfrm>
            <a:off x="6975652" y="4911436"/>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3" name="Oval 62">
            <a:extLst>
              <a:ext uri="{FF2B5EF4-FFF2-40B4-BE49-F238E27FC236}">
                <a16:creationId xmlns:a16="http://schemas.microsoft.com/office/drawing/2014/main" xmlns="" id="{0A8E9494-3084-477B-967B-496823FCF9A6}"/>
              </a:ext>
            </a:extLst>
          </p:cNvPr>
          <p:cNvSpPr/>
          <p:nvPr/>
        </p:nvSpPr>
        <p:spPr>
          <a:xfrm>
            <a:off x="8076706" y="5420982"/>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4" name="Oval 63">
            <a:extLst>
              <a:ext uri="{FF2B5EF4-FFF2-40B4-BE49-F238E27FC236}">
                <a16:creationId xmlns:a16="http://schemas.microsoft.com/office/drawing/2014/main" xmlns="" id="{B0A899DD-6D54-4082-91DE-03F1873A77A6}"/>
              </a:ext>
            </a:extLst>
          </p:cNvPr>
          <p:cNvSpPr/>
          <p:nvPr/>
        </p:nvSpPr>
        <p:spPr>
          <a:xfrm>
            <a:off x="8076706" y="4911436"/>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5" name="Oval 64">
            <a:extLst>
              <a:ext uri="{FF2B5EF4-FFF2-40B4-BE49-F238E27FC236}">
                <a16:creationId xmlns:a16="http://schemas.microsoft.com/office/drawing/2014/main" xmlns="" id="{14A086AC-2B8C-4F7D-BCB7-308EAC541D14}"/>
              </a:ext>
            </a:extLst>
          </p:cNvPr>
          <p:cNvSpPr/>
          <p:nvPr/>
        </p:nvSpPr>
        <p:spPr>
          <a:xfrm>
            <a:off x="6975652" y="5420982"/>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6" name="Oval 65">
            <a:extLst>
              <a:ext uri="{FF2B5EF4-FFF2-40B4-BE49-F238E27FC236}">
                <a16:creationId xmlns:a16="http://schemas.microsoft.com/office/drawing/2014/main" xmlns="" id="{A8C0B3AE-9801-4B93-B034-5D1D08258EF6}"/>
              </a:ext>
            </a:extLst>
          </p:cNvPr>
          <p:cNvSpPr/>
          <p:nvPr/>
        </p:nvSpPr>
        <p:spPr>
          <a:xfrm>
            <a:off x="2509571" y="5930528"/>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7" name="Oval 66">
            <a:extLst>
              <a:ext uri="{FF2B5EF4-FFF2-40B4-BE49-F238E27FC236}">
                <a16:creationId xmlns:a16="http://schemas.microsoft.com/office/drawing/2014/main" xmlns="" id="{3A98FD33-4A0A-402B-896D-B7A0AA823EED}"/>
              </a:ext>
            </a:extLst>
          </p:cNvPr>
          <p:cNvSpPr/>
          <p:nvPr/>
        </p:nvSpPr>
        <p:spPr>
          <a:xfrm>
            <a:off x="3599520" y="5930528"/>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8" name="Oval 67">
            <a:extLst>
              <a:ext uri="{FF2B5EF4-FFF2-40B4-BE49-F238E27FC236}">
                <a16:creationId xmlns:a16="http://schemas.microsoft.com/office/drawing/2014/main" xmlns="" id="{F31B135D-D6E6-4012-8FE9-82077B0A693A}"/>
              </a:ext>
            </a:extLst>
          </p:cNvPr>
          <p:cNvSpPr/>
          <p:nvPr/>
        </p:nvSpPr>
        <p:spPr>
          <a:xfrm>
            <a:off x="5776800" y="5930528"/>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69" name="Oval 68">
            <a:extLst>
              <a:ext uri="{FF2B5EF4-FFF2-40B4-BE49-F238E27FC236}">
                <a16:creationId xmlns:a16="http://schemas.microsoft.com/office/drawing/2014/main" xmlns="" id="{0F32D952-81BD-48AD-9ACE-8009ADAB1A50}"/>
              </a:ext>
            </a:extLst>
          </p:cNvPr>
          <p:cNvSpPr/>
          <p:nvPr/>
        </p:nvSpPr>
        <p:spPr>
          <a:xfrm>
            <a:off x="5772759" y="5420982"/>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70" name="Oval 69">
            <a:extLst>
              <a:ext uri="{FF2B5EF4-FFF2-40B4-BE49-F238E27FC236}">
                <a16:creationId xmlns:a16="http://schemas.microsoft.com/office/drawing/2014/main" xmlns="" id="{7542F5AB-BD2B-4C2C-8D88-AE2385FF6921}"/>
              </a:ext>
            </a:extLst>
          </p:cNvPr>
          <p:cNvSpPr/>
          <p:nvPr/>
        </p:nvSpPr>
        <p:spPr>
          <a:xfrm>
            <a:off x="8065601" y="5928271"/>
            <a:ext cx="247524" cy="2475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8" name="TextBox 7">
            <a:extLst>
              <a:ext uri="{FF2B5EF4-FFF2-40B4-BE49-F238E27FC236}">
                <a16:creationId xmlns:a16="http://schemas.microsoft.com/office/drawing/2014/main" xmlns="" id="{22B92709-634E-45AE-A2AD-54FA382333DD}"/>
              </a:ext>
            </a:extLst>
          </p:cNvPr>
          <p:cNvSpPr txBox="1"/>
          <p:nvPr/>
        </p:nvSpPr>
        <p:spPr>
          <a:xfrm>
            <a:off x="8893766" y="3290106"/>
            <a:ext cx="2877687" cy="430887"/>
          </a:xfrm>
          <a:prstGeom prst="rect">
            <a:avLst/>
          </a:prstGeom>
          <a:noFill/>
        </p:spPr>
        <p:txBody>
          <a:bodyPr wrap="square" rtlCol="0">
            <a:spAutoFit/>
          </a:bodyPr>
          <a:lstStyle/>
          <a:p>
            <a:r>
              <a:rPr lang="en-GB" sz="1100" dirty="0">
                <a:latin typeface="Lucida Sans" charset="0"/>
                <a:ea typeface="Lucida Sans" charset="0"/>
                <a:cs typeface="Lucida Sans" charset="0"/>
              </a:rPr>
              <a:t>Large projects with high upfront and decommissioning costs. Plentiful fuel.</a:t>
            </a:r>
          </a:p>
        </p:txBody>
      </p:sp>
      <p:sp>
        <p:nvSpPr>
          <p:cNvPr id="71" name="TextBox 70">
            <a:extLst>
              <a:ext uri="{FF2B5EF4-FFF2-40B4-BE49-F238E27FC236}">
                <a16:creationId xmlns:a16="http://schemas.microsoft.com/office/drawing/2014/main" xmlns="" id="{54508C7B-3A9C-411F-80C4-F5A4DF56C459}"/>
              </a:ext>
            </a:extLst>
          </p:cNvPr>
          <p:cNvSpPr txBox="1"/>
          <p:nvPr/>
        </p:nvSpPr>
        <p:spPr>
          <a:xfrm>
            <a:off x="8893766" y="3796370"/>
            <a:ext cx="2877687" cy="430887"/>
          </a:xfrm>
          <a:prstGeom prst="rect">
            <a:avLst/>
          </a:prstGeom>
          <a:noFill/>
        </p:spPr>
        <p:txBody>
          <a:bodyPr wrap="square" rtlCol="0">
            <a:spAutoFit/>
          </a:bodyPr>
          <a:lstStyle/>
          <a:p>
            <a:r>
              <a:rPr lang="en-GB" sz="1100" dirty="0">
                <a:latin typeface="Lucida Sans" charset="0"/>
                <a:ea typeface="Lucida Sans" charset="0"/>
                <a:cs typeface="Lucida Sans" charset="0"/>
              </a:rPr>
              <a:t>Established technology.  Fuel costs based on gas price </a:t>
            </a:r>
          </a:p>
        </p:txBody>
      </p:sp>
      <p:sp>
        <p:nvSpPr>
          <p:cNvPr id="72" name="Oval 71">
            <a:extLst>
              <a:ext uri="{FF2B5EF4-FFF2-40B4-BE49-F238E27FC236}">
                <a16:creationId xmlns:a16="http://schemas.microsoft.com/office/drawing/2014/main" xmlns="" id="{0F38E960-1932-436D-B47D-BC5C98511323}"/>
              </a:ext>
            </a:extLst>
          </p:cNvPr>
          <p:cNvSpPr/>
          <p:nvPr/>
        </p:nvSpPr>
        <p:spPr>
          <a:xfrm>
            <a:off x="4689469" y="3885397"/>
            <a:ext cx="247524" cy="2475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73" name="TextBox 72">
            <a:extLst>
              <a:ext uri="{FF2B5EF4-FFF2-40B4-BE49-F238E27FC236}">
                <a16:creationId xmlns:a16="http://schemas.microsoft.com/office/drawing/2014/main" xmlns="" id="{DE0B9AF3-A845-45A9-B018-3F0648364524}"/>
              </a:ext>
            </a:extLst>
          </p:cNvPr>
          <p:cNvSpPr txBox="1"/>
          <p:nvPr/>
        </p:nvSpPr>
        <p:spPr>
          <a:xfrm>
            <a:off x="8893765" y="4313656"/>
            <a:ext cx="2877687" cy="430887"/>
          </a:xfrm>
          <a:prstGeom prst="rect">
            <a:avLst/>
          </a:prstGeom>
          <a:noFill/>
        </p:spPr>
        <p:txBody>
          <a:bodyPr wrap="square" rtlCol="0">
            <a:spAutoFit/>
          </a:bodyPr>
          <a:lstStyle/>
          <a:p>
            <a:r>
              <a:rPr lang="en-GB" sz="1100" dirty="0">
                <a:latin typeface="Lucida Sans" charset="0"/>
                <a:ea typeface="Lucida Sans" charset="0"/>
                <a:cs typeface="Lucida Sans" charset="0"/>
              </a:rPr>
              <a:t>New technology and complex offshore build / end of life.  Wind is free.</a:t>
            </a:r>
          </a:p>
        </p:txBody>
      </p:sp>
      <p:sp>
        <p:nvSpPr>
          <p:cNvPr id="74" name="TextBox 73">
            <a:extLst>
              <a:ext uri="{FF2B5EF4-FFF2-40B4-BE49-F238E27FC236}">
                <a16:creationId xmlns:a16="http://schemas.microsoft.com/office/drawing/2014/main" xmlns="" id="{8353899A-5C17-4F4C-A7EF-0418E8FC6962}"/>
              </a:ext>
            </a:extLst>
          </p:cNvPr>
          <p:cNvSpPr txBox="1"/>
          <p:nvPr/>
        </p:nvSpPr>
        <p:spPr>
          <a:xfrm>
            <a:off x="8888921" y="4818441"/>
            <a:ext cx="2877687" cy="430887"/>
          </a:xfrm>
          <a:prstGeom prst="rect">
            <a:avLst/>
          </a:prstGeom>
          <a:noFill/>
        </p:spPr>
        <p:txBody>
          <a:bodyPr wrap="square" rtlCol="0">
            <a:spAutoFit/>
          </a:bodyPr>
          <a:lstStyle/>
          <a:p>
            <a:r>
              <a:rPr lang="en-GB" sz="1100" dirty="0">
                <a:latin typeface="Lucida Sans" charset="0"/>
                <a:ea typeface="Lucida Sans" charset="0"/>
                <a:cs typeface="Lucida Sans" charset="0"/>
              </a:rPr>
              <a:t>Established product, widely available.  Petrol costs high.</a:t>
            </a:r>
          </a:p>
        </p:txBody>
      </p:sp>
      <p:sp>
        <p:nvSpPr>
          <p:cNvPr id="75" name="TextBox 74">
            <a:extLst>
              <a:ext uri="{FF2B5EF4-FFF2-40B4-BE49-F238E27FC236}">
                <a16:creationId xmlns:a16="http://schemas.microsoft.com/office/drawing/2014/main" xmlns="" id="{CEB23854-B841-4A90-9890-F6F7988D7C8D}"/>
              </a:ext>
            </a:extLst>
          </p:cNvPr>
          <p:cNvSpPr txBox="1"/>
          <p:nvPr/>
        </p:nvSpPr>
        <p:spPr>
          <a:xfrm>
            <a:off x="8888921" y="5333315"/>
            <a:ext cx="2877687" cy="430887"/>
          </a:xfrm>
          <a:prstGeom prst="rect">
            <a:avLst/>
          </a:prstGeom>
          <a:noFill/>
        </p:spPr>
        <p:txBody>
          <a:bodyPr wrap="square" rtlCol="0">
            <a:spAutoFit/>
          </a:bodyPr>
          <a:lstStyle/>
          <a:p>
            <a:r>
              <a:rPr lang="en-GB" sz="1100" dirty="0">
                <a:latin typeface="Lucida Sans" charset="0"/>
                <a:ea typeface="Lucida Sans" charset="0"/>
                <a:cs typeface="Lucida Sans" charset="0"/>
              </a:rPr>
              <a:t>New product early in life.  Relies on centrally generated power for recharge</a:t>
            </a:r>
          </a:p>
        </p:txBody>
      </p:sp>
      <p:sp>
        <p:nvSpPr>
          <p:cNvPr id="76" name="TextBox 75">
            <a:extLst>
              <a:ext uri="{FF2B5EF4-FFF2-40B4-BE49-F238E27FC236}">
                <a16:creationId xmlns:a16="http://schemas.microsoft.com/office/drawing/2014/main" xmlns="" id="{6128408B-317D-486D-A142-72B228470010}"/>
              </a:ext>
            </a:extLst>
          </p:cNvPr>
          <p:cNvSpPr txBox="1"/>
          <p:nvPr/>
        </p:nvSpPr>
        <p:spPr>
          <a:xfrm>
            <a:off x="8888920" y="5848114"/>
            <a:ext cx="2877687" cy="430887"/>
          </a:xfrm>
          <a:prstGeom prst="rect">
            <a:avLst/>
          </a:prstGeom>
          <a:noFill/>
        </p:spPr>
        <p:txBody>
          <a:bodyPr wrap="square" rtlCol="0">
            <a:spAutoFit/>
          </a:bodyPr>
          <a:lstStyle/>
          <a:p>
            <a:r>
              <a:rPr lang="en-GB" sz="1100" dirty="0">
                <a:latin typeface="Lucida Sans" charset="0"/>
                <a:ea typeface="Lucida Sans" charset="0"/>
                <a:cs typeface="Lucida Sans" charset="0"/>
              </a:rPr>
              <a:t>Widely available efficient technology.  High costs to buy and deliver oil</a:t>
            </a:r>
          </a:p>
        </p:txBody>
      </p:sp>
      <p:sp>
        <p:nvSpPr>
          <p:cNvPr id="77" name="Rounded Rectangle 25">
            <a:extLst>
              <a:ext uri="{FF2B5EF4-FFF2-40B4-BE49-F238E27FC236}">
                <a16:creationId xmlns:a16="http://schemas.microsoft.com/office/drawing/2014/main" xmlns="" id="{E6A8BD00-E19E-4502-B0D3-5C448B1E1177}"/>
              </a:ext>
            </a:extLst>
          </p:cNvPr>
          <p:cNvSpPr/>
          <p:nvPr/>
        </p:nvSpPr>
        <p:spPr>
          <a:xfrm>
            <a:off x="591457" y="1325306"/>
            <a:ext cx="11226295" cy="59678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The below table shows different sources of energy and whether the cost of generating and transporting that energy is high / medium or low.  Discuss and explain the factors resulting in the cost profile.  </a:t>
            </a:r>
          </a:p>
        </p:txBody>
      </p:sp>
    </p:spTree>
    <p:extLst>
      <p:ext uri="{BB962C8B-B14F-4D97-AF65-F5344CB8AC3E}">
        <p14:creationId xmlns:p14="http://schemas.microsoft.com/office/powerpoint/2010/main" val="63463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5E2D6-784F-482E-AA56-BAE0D8FDFA50}"/>
              </a:ext>
            </a:extLst>
          </p:cNvPr>
          <p:cNvSpPr>
            <a:spLocks noGrp="1"/>
          </p:cNvSpPr>
          <p:nvPr>
            <p:ph type="title"/>
          </p:nvPr>
        </p:nvSpPr>
        <p:spPr/>
        <p:txBody>
          <a:bodyPr/>
          <a:lstStyle/>
          <a:p>
            <a:r>
              <a:rPr lang="en-GB" dirty="0"/>
              <a:t>Security of supply</a:t>
            </a:r>
          </a:p>
        </p:txBody>
      </p:sp>
      <p:sp>
        <p:nvSpPr>
          <p:cNvPr id="5" name="Slide Number Placeholder 4">
            <a:extLst>
              <a:ext uri="{FF2B5EF4-FFF2-40B4-BE49-F238E27FC236}">
                <a16:creationId xmlns:a16="http://schemas.microsoft.com/office/drawing/2014/main" xmlns="" id="{F5A0A08F-566C-4767-BDAF-73B33B1126D7}"/>
              </a:ext>
            </a:extLst>
          </p:cNvPr>
          <p:cNvSpPr>
            <a:spLocks noGrp="1"/>
          </p:cNvSpPr>
          <p:nvPr>
            <p:ph type="sldNum" sz="quarter" idx="12"/>
          </p:nvPr>
        </p:nvSpPr>
        <p:spPr/>
        <p:txBody>
          <a:bodyPr/>
          <a:lstStyle/>
          <a:p>
            <a:fld id="{4E85AB73-56D2-1C41-8ADB-79B9069DE6DF}" type="slidenum">
              <a:rPr lang="en-US" smtClean="0"/>
              <a:t>26</a:t>
            </a:fld>
            <a:endParaRPr lang="en-US"/>
          </a:p>
        </p:txBody>
      </p:sp>
      <p:sp>
        <p:nvSpPr>
          <p:cNvPr id="6" name="Footer Placeholder 5">
            <a:extLst>
              <a:ext uri="{FF2B5EF4-FFF2-40B4-BE49-F238E27FC236}">
                <a16:creationId xmlns:a16="http://schemas.microsoft.com/office/drawing/2014/main" xmlns="" id="{0D7B41BB-81C6-4135-86AC-7388EEBF3C32}"/>
              </a:ext>
            </a:extLst>
          </p:cNvPr>
          <p:cNvSpPr>
            <a:spLocks noGrp="1"/>
          </p:cNvSpPr>
          <p:nvPr>
            <p:ph type="ftr" sz="quarter" idx="3"/>
          </p:nvPr>
        </p:nvSpPr>
        <p:spPr/>
        <p:txBody>
          <a:bodyPr/>
          <a:lstStyle/>
          <a:p>
            <a:r>
              <a:rPr lang="en-GB"/>
              <a:t>www.climatecloud.org</a:t>
            </a:r>
            <a:endParaRPr lang="en-GB" dirty="0"/>
          </a:p>
        </p:txBody>
      </p:sp>
      <p:sp>
        <p:nvSpPr>
          <p:cNvPr id="8" name="TextBox 7">
            <a:extLst>
              <a:ext uri="{FF2B5EF4-FFF2-40B4-BE49-F238E27FC236}">
                <a16:creationId xmlns:a16="http://schemas.microsoft.com/office/drawing/2014/main" xmlns="" id="{3271BF7A-E2A9-44B6-B7F5-62C4034BD8BF}"/>
              </a:ext>
            </a:extLst>
          </p:cNvPr>
          <p:cNvSpPr txBox="1"/>
          <p:nvPr/>
        </p:nvSpPr>
        <p:spPr>
          <a:xfrm>
            <a:off x="591457" y="819348"/>
            <a:ext cx="10832278" cy="307777"/>
          </a:xfrm>
          <a:prstGeom prst="rect">
            <a:avLst/>
          </a:prstGeom>
          <a:noFill/>
        </p:spPr>
        <p:txBody>
          <a:bodyPr wrap="square" rtlCol="0">
            <a:spAutoFit/>
          </a:bodyPr>
          <a:lstStyle/>
          <a:p>
            <a:r>
              <a:rPr lang="en-US" sz="1400" b="1" dirty="0">
                <a:latin typeface="Lucida Sans" charset="0"/>
                <a:ea typeface="Lucida Sans" charset="0"/>
                <a:cs typeface="Lucida Sans" charset="0"/>
              </a:rPr>
              <a:t>Ensuring energy supply meets demand: ‘Keeping the Lights on’</a:t>
            </a:r>
          </a:p>
        </p:txBody>
      </p:sp>
      <p:sp>
        <p:nvSpPr>
          <p:cNvPr id="9" name="Oval 8">
            <a:extLst>
              <a:ext uri="{FF2B5EF4-FFF2-40B4-BE49-F238E27FC236}">
                <a16:creationId xmlns:a16="http://schemas.microsoft.com/office/drawing/2014/main" xmlns="" id="{981A58E0-96B6-48E0-B303-DA7195D13107}"/>
              </a:ext>
            </a:extLst>
          </p:cNvPr>
          <p:cNvSpPr/>
          <p:nvPr/>
        </p:nvSpPr>
        <p:spPr>
          <a:xfrm>
            <a:off x="3899612" y="2166313"/>
            <a:ext cx="1981370" cy="1981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Supply</a:t>
            </a:r>
          </a:p>
        </p:txBody>
      </p:sp>
      <p:sp>
        <p:nvSpPr>
          <p:cNvPr id="10" name="Oval 9">
            <a:extLst>
              <a:ext uri="{FF2B5EF4-FFF2-40B4-BE49-F238E27FC236}">
                <a16:creationId xmlns:a16="http://schemas.microsoft.com/office/drawing/2014/main" xmlns="" id="{3278FF02-BA72-4071-9A38-9A6A98D79C70}"/>
              </a:ext>
            </a:extLst>
          </p:cNvPr>
          <p:cNvSpPr/>
          <p:nvPr/>
        </p:nvSpPr>
        <p:spPr>
          <a:xfrm>
            <a:off x="6691048" y="2166313"/>
            <a:ext cx="1981370" cy="19813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Demand</a:t>
            </a:r>
          </a:p>
        </p:txBody>
      </p:sp>
      <p:sp>
        <p:nvSpPr>
          <p:cNvPr id="11" name="Rectangle 10">
            <a:extLst>
              <a:ext uri="{FF2B5EF4-FFF2-40B4-BE49-F238E27FC236}">
                <a16:creationId xmlns:a16="http://schemas.microsoft.com/office/drawing/2014/main" xmlns="" id="{F50A9D64-59CB-439B-A907-DC44ADE7C695}"/>
              </a:ext>
            </a:extLst>
          </p:cNvPr>
          <p:cNvSpPr/>
          <p:nvPr/>
        </p:nvSpPr>
        <p:spPr>
          <a:xfrm>
            <a:off x="6097926" y="3039322"/>
            <a:ext cx="393539" cy="69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12" name="Rectangle 11">
            <a:extLst>
              <a:ext uri="{FF2B5EF4-FFF2-40B4-BE49-F238E27FC236}">
                <a16:creationId xmlns:a16="http://schemas.microsoft.com/office/drawing/2014/main" xmlns="" id="{D46E5D63-29E9-42F1-BD1A-0D3725DC73BB}"/>
              </a:ext>
            </a:extLst>
          </p:cNvPr>
          <p:cNvSpPr/>
          <p:nvPr/>
        </p:nvSpPr>
        <p:spPr>
          <a:xfrm>
            <a:off x="6097925" y="3156998"/>
            <a:ext cx="393539" cy="69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13" name="Oval 12">
            <a:extLst>
              <a:ext uri="{FF2B5EF4-FFF2-40B4-BE49-F238E27FC236}">
                <a16:creationId xmlns:a16="http://schemas.microsoft.com/office/drawing/2014/main" xmlns="" id="{EA20914D-D29B-4B23-990F-C1A0CCA6CDF9}"/>
              </a:ext>
            </a:extLst>
          </p:cNvPr>
          <p:cNvSpPr/>
          <p:nvPr/>
        </p:nvSpPr>
        <p:spPr>
          <a:xfrm>
            <a:off x="9213446" y="1611776"/>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Population growth</a:t>
            </a:r>
          </a:p>
        </p:txBody>
      </p:sp>
      <p:sp>
        <p:nvSpPr>
          <p:cNvPr id="14" name="Oval 13">
            <a:extLst>
              <a:ext uri="{FF2B5EF4-FFF2-40B4-BE49-F238E27FC236}">
                <a16:creationId xmlns:a16="http://schemas.microsoft.com/office/drawing/2014/main" xmlns="" id="{58739C2E-560B-469D-9A2B-86ADADC4CECB}"/>
              </a:ext>
            </a:extLst>
          </p:cNvPr>
          <p:cNvSpPr/>
          <p:nvPr/>
        </p:nvSpPr>
        <p:spPr>
          <a:xfrm>
            <a:off x="9334503" y="2250313"/>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Economic growth</a:t>
            </a:r>
          </a:p>
        </p:txBody>
      </p:sp>
      <p:sp>
        <p:nvSpPr>
          <p:cNvPr id="15" name="Oval 14">
            <a:extLst>
              <a:ext uri="{FF2B5EF4-FFF2-40B4-BE49-F238E27FC236}">
                <a16:creationId xmlns:a16="http://schemas.microsoft.com/office/drawing/2014/main" xmlns="" id="{4E480A71-7D8C-4581-9D0E-5C3E01B05D13}"/>
              </a:ext>
            </a:extLst>
          </p:cNvPr>
          <p:cNvSpPr/>
          <p:nvPr/>
        </p:nvSpPr>
        <p:spPr>
          <a:xfrm>
            <a:off x="9482297" y="2911999"/>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Energy efficiency</a:t>
            </a:r>
          </a:p>
        </p:txBody>
      </p:sp>
      <p:sp>
        <p:nvSpPr>
          <p:cNvPr id="16" name="Oval 15">
            <a:extLst>
              <a:ext uri="{FF2B5EF4-FFF2-40B4-BE49-F238E27FC236}">
                <a16:creationId xmlns:a16="http://schemas.microsoft.com/office/drawing/2014/main" xmlns="" id="{62556527-D694-4849-88DE-7DC2CC551257}"/>
              </a:ext>
            </a:extLst>
          </p:cNvPr>
          <p:cNvSpPr/>
          <p:nvPr/>
        </p:nvSpPr>
        <p:spPr>
          <a:xfrm>
            <a:off x="9334502" y="3573685"/>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Technological change</a:t>
            </a:r>
          </a:p>
        </p:txBody>
      </p:sp>
      <p:sp>
        <p:nvSpPr>
          <p:cNvPr id="17" name="Oval 16">
            <a:extLst>
              <a:ext uri="{FF2B5EF4-FFF2-40B4-BE49-F238E27FC236}">
                <a16:creationId xmlns:a16="http://schemas.microsoft.com/office/drawing/2014/main" xmlns="" id="{83402FC1-3C86-410F-8E57-895A6E3430D5}"/>
              </a:ext>
            </a:extLst>
          </p:cNvPr>
          <p:cNvSpPr/>
          <p:nvPr/>
        </p:nvSpPr>
        <p:spPr>
          <a:xfrm>
            <a:off x="9213445" y="4212222"/>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Weather</a:t>
            </a:r>
          </a:p>
        </p:txBody>
      </p:sp>
      <p:sp>
        <p:nvSpPr>
          <p:cNvPr id="18" name="Oval 17">
            <a:extLst>
              <a:ext uri="{FF2B5EF4-FFF2-40B4-BE49-F238E27FC236}">
                <a16:creationId xmlns:a16="http://schemas.microsoft.com/office/drawing/2014/main" xmlns="" id="{0417807D-9A62-4642-A7F9-BEF9E6C6B7B3}"/>
              </a:ext>
            </a:extLst>
          </p:cNvPr>
          <p:cNvSpPr/>
          <p:nvPr/>
        </p:nvSpPr>
        <p:spPr>
          <a:xfrm>
            <a:off x="1109873" y="1611774"/>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Global competition for resource</a:t>
            </a:r>
          </a:p>
        </p:txBody>
      </p:sp>
      <p:sp>
        <p:nvSpPr>
          <p:cNvPr id="19" name="Oval 18">
            <a:extLst>
              <a:ext uri="{FF2B5EF4-FFF2-40B4-BE49-F238E27FC236}">
                <a16:creationId xmlns:a16="http://schemas.microsoft.com/office/drawing/2014/main" xmlns="" id="{4B98774B-D186-4787-9BAB-4BB9C53860D8}"/>
              </a:ext>
            </a:extLst>
          </p:cNvPr>
          <p:cNvSpPr/>
          <p:nvPr/>
        </p:nvSpPr>
        <p:spPr>
          <a:xfrm>
            <a:off x="884645" y="2248123"/>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Politics of energy</a:t>
            </a:r>
          </a:p>
        </p:txBody>
      </p:sp>
      <p:sp>
        <p:nvSpPr>
          <p:cNvPr id="20" name="Oval 19">
            <a:extLst>
              <a:ext uri="{FF2B5EF4-FFF2-40B4-BE49-F238E27FC236}">
                <a16:creationId xmlns:a16="http://schemas.microsoft.com/office/drawing/2014/main" xmlns="" id="{10341E92-48A3-4576-8122-7A539388B9A4}"/>
              </a:ext>
            </a:extLst>
          </p:cNvPr>
          <p:cNvSpPr/>
          <p:nvPr/>
        </p:nvSpPr>
        <p:spPr>
          <a:xfrm>
            <a:off x="725342" y="2911996"/>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Fuel costs</a:t>
            </a:r>
          </a:p>
        </p:txBody>
      </p:sp>
      <p:sp>
        <p:nvSpPr>
          <p:cNvPr id="21" name="Oval 20">
            <a:extLst>
              <a:ext uri="{FF2B5EF4-FFF2-40B4-BE49-F238E27FC236}">
                <a16:creationId xmlns:a16="http://schemas.microsoft.com/office/drawing/2014/main" xmlns="" id="{546A51D4-FEE6-4E00-9460-6EB4B569D591}"/>
              </a:ext>
            </a:extLst>
          </p:cNvPr>
          <p:cNvSpPr/>
          <p:nvPr/>
        </p:nvSpPr>
        <p:spPr>
          <a:xfrm>
            <a:off x="884644" y="3573683"/>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Technology mix</a:t>
            </a:r>
          </a:p>
        </p:txBody>
      </p:sp>
      <p:sp>
        <p:nvSpPr>
          <p:cNvPr id="22" name="Oval 21">
            <a:extLst>
              <a:ext uri="{FF2B5EF4-FFF2-40B4-BE49-F238E27FC236}">
                <a16:creationId xmlns:a16="http://schemas.microsoft.com/office/drawing/2014/main" xmlns="" id="{A428BD80-9A71-497A-86D5-BC35F754C755}"/>
              </a:ext>
            </a:extLst>
          </p:cNvPr>
          <p:cNvSpPr/>
          <p:nvPr/>
        </p:nvSpPr>
        <p:spPr>
          <a:xfrm>
            <a:off x="1109873" y="4212220"/>
            <a:ext cx="2343873" cy="4861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Lucida Sans" charset="0"/>
                <a:ea typeface="Lucida Sans" charset="0"/>
                <a:cs typeface="Lucida Sans" charset="0"/>
              </a:rPr>
              <a:t>Available reserves / new discoveries</a:t>
            </a:r>
          </a:p>
        </p:txBody>
      </p:sp>
      <p:cxnSp>
        <p:nvCxnSpPr>
          <p:cNvPr id="24" name="Straight Arrow Connector 23">
            <a:extLst>
              <a:ext uri="{FF2B5EF4-FFF2-40B4-BE49-F238E27FC236}">
                <a16:creationId xmlns:a16="http://schemas.microsoft.com/office/drawing/2014/main" xmlns="" id="{B332B8DB-E764-4D8C-82E1-EBA1D1DEAFAE}"/>
              </a:ext>
            </a:extLst>
          </p:cNvPr>
          <p:cNvCxnSpPr>
            <a:stCxn id="22" idx="6"/>
            <a:endCxn id="9" idx="2"/>
          </p:cNvCxnSpPr>
          <p:nvPr/>
        </p:nvCxnSpPr>
        <p:spPr>
          <a:xfrm flipV="1">
            <a:off x="3453746" y="3156998"/>
            <a:ext cx="445866" cy="129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5B1D309C-77D0-43DC-8CEA-6FEBA45439D5}"/>
              </a:ext>
            </a:extLst>
          </p:cNvPr>
          <p:cNvCxnSpPr>
            <a:stCxn id="21" idx="6"/>
            <a:endCxn id="9" idx="2"/>
          </p:cNvCxnSpPr>
          <p:nvPr/>
        </p:nvCxnSpPr>
        <p:spPr>
          <a:xfrm flipV="1">
            <a:off x="3228517" y="3156998"/>
            <a:ext cx="671095" cy="659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87B5068D-4DA2-41BC-932C-5040938EF16C}"/>
              </a:ext>
            </a:extLst>
          </p:cNvPr>
          <p:cNvCxnSpPr>
            <a:stCxn id="20" idx="6"/>
            <a:endCxn id="9" idx="2"/>
          </p:cNvCxnSpPr>
          <p:nvPr/>
        </p:nvCxnSpPr>
        <p:spPr>
          <a:xfrm>
            <a:off x="3069215" y="3155065"/>
            <a:ext cx="830397" cy="1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D79DB3FB-3C8B-431E-B26F-FB1E82530C89}"/>
              </a:ext>
            </a:extLst>
          </p:cNvPr>
          <p:cNvCxnSpPr>
            <a:stCxn id="19" idx="6"/>
            <a:endCxn id="9" idx="2"/>
          </p:cNvCxnSpPr>
          <p:nvPr/>
        </p:nvCxnSpPr>
        <p:spPr>
          <a:xfrm>
            <a:off x="3228518" y="2491192"/>
            <a:ext cx="671094" cy="665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4AB3A34F-7BDF-455F-A4F8-62A6A8289696}"/>
              </a:ext>
            </a:extLst>
          </p:cNvPr>
          <p:cNvCxnSpPr>
            <a:stCxn id="18" idx="6"/>
            <a:endCxn id="9" idx="2"/>
          </p:cNvCxnSpPr>
          <p:nvPr/>
        </p:nvCxnSpPr>
        <p:spPr>
          <a:xfrm>
            <a:off x="3453746" y="1854843"/>
            <a:ext cx="445866" cy="1302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58124768-8B91-4249-A01E-FA9EFD1F6DB5}"/>
              </a:ext>
            </a:extLst>
          </p:cNvPr>
          <p:cNvCxnSpPr>
            <a:cxnSpLocks/>
            <a:stCxn id="13" idx="2"/>
            <a:endCxn id="10" idx="6"/>
          </p:cNvCxnSpPr>
          <p:nvPr/>
        </p:nvCxnSpPr>
        <p:spPr>
          <a:xfrm flipH="1">
            <a:off x="8672418" y="1854845"/>
            <a:ext cx="541028" cy="1302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FDE6B187-A354-40E2-BBAA-CE9CBB57CD12}"/>
              </a:ext>
            </a:extLst>
          </p:cNvPr>
          <p:cNvCxnSpPr>
            <a:cxnSpLocks/>
            <a:stCxn id="14" idx="2"/>
            <a:endCxn id="10" idx="6"/>
          </p:cNvCxnSpPr>
          <p:nvPr/>
        </p:nvCxnSpPr>
        <p:spPr>
          <a:xfrm flipH="1">
            <a:off x="8672418" y="2493382"/>
            <a:ext cx="662085" cy="663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6E48F815-1F53-43DA-A4B0-24A9FE4E5887}"/>
              </a:ext>
            </a:extLst>
          </p:cNvPr>
          <p:cNvCxnSpPr>
            <a:cxnSpLocks/>
            <a:stCxn id="15" idx="2"/>
            <a:endCxn id="10" idx="6"/>
          </p:cNvCxnSpPr>
          <p:nvPr/>
        </p:nvCxnSpPr>
        <p:spPr>
          <a:xfrm flipH="1">
            <a:off x="8672418" y="3155068"/>
            <a:ext cx="809879" cy="1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691AA0B8-87EB-4918-9F7E-5C0FBF9AE2E5}"/>
              </a:ext>
            </a:extLst>
          </p:cNvPr>
          <p:cNvCxnSpPr>
            <a:cxnSpLocks/>
            <a:stCxn id="16" idx="2"/>
            <a:endCxn id="10" idx="6"/>
          </p:cNvCxnSpPr>
          <p:nvPr/>
        </p:nvCxnSpPr>
        <p:spPr>
          <a:xfrm flipH="1" flipV="1">
            <a:off x="8672418" y="3156998"/>
            <a:ext cx="662084" cy="659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50CC7F1A-0B29-4182-902F-606FB38A249D}"/>
              </a:ext>
            </a:extLst>
          </p:cNvPr>
          <p:cNvCxnSpPr>
            <a:cxnSpLocks/>
            <a:stCxn id="17" idx="2"/>
            <a:endCxn id="10" idx="6"/>
          </p:cNvCxnSpPr>
          <p:nvPr/>
        </p:nvCxnSpPr>
        <p:spPr>
          <a:xfrm flipH="1" flipV="1">
            <a:off x="8672418" y="3156998"/>
            <a:ext cx="541027" cy="1298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25">
            <a:extLst>
              <a:ext uri="{FF2B5EF4-FFF2-40B4-BE49-F238E27FC236}">
                <a16:creationId xmlns:a16="http://schemas.microsoft.com/office/drawing/2014/main" xmlns="" id="{1BE4F349-336E-4BD2-BCDC-765863C0388F}"/>
              </a:ext>
            </a:extLst>
          </p:cNvPr>
          <p:cNvSpPr/>
          <p:nvPr/>
        </p:nvSpPr>
        <p:spPr>
          <a:xfrm>
            <a:off x="591457" y="5008573"/>
            <a:ext cx="11226295" cy="1293554"/>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Discuss the links between politics and energy. </a:t>
            </a:r>
          </a:p>
          <a:p>
            <a:endParaRPr lang="en-US" sz="1200" dirty="0">
              <a:solidFill>
                <a:schemeClr val="accent1"/>
              </a:solidFill>
              <a:latin typeface="Lucida Sans" charset="0"/>
              <a:ea typeface="Lucida Sans" charset="0"/>
              <a:cs typeface="Lucida Sans" charset="0"/>
            </a:endParaRPr>
          </a:p>
          <a:p>
            <a:r>
              <a:rPr lang="en-US" sz="1200" dirty="0">
                <a:solidFill>
                  <a:schemeClr val="accent1"/>
                </a:solidFill>
                <a:latin typeface="Lucida Sans" charset="0"/>
                <a:ea typeface="Lucida Sans" charset="0"/>
                <a:cs typeface="Lucida Sans" charset="0"/>
              </a:rPr>
              <a:t>Think about:</a:t>
            </a:r>
          </a:p>
          <a:p>
            <a:pPr marL="171450" indent="-171450">
              <a:buFontTx/>
              <a:buChar char="-"/>
            </a:pPr>
            <a:r>
              <a:rPr lang="en-US" sz="1200" dirty="0">
                <a:solidFill>
                  <a:schemeClr val="accent1"/>
                </a:solidFill>
                <a:latin typeface="Lucida Sans" charset="0"/>
                <a:ea typeface="Lucida Sans" charset="0"/>
                <a:cs typeface="Lucida Sans" charset="0"/>
              </a:rPr>
              <a:t>Why do politicians care about ensuring supply meets demand?  How critical is energy to society? </a:t>
            </a:r>
          </a:p>
          <a:p>
            <a:pPr marL="171450" indent="-171450">
              <a:buFontTx/>
              <a:buChar char="-"/>
            </a:pPr>
            <a:r>
              <a:rPr lang="en-US" sz="1200" dirty="0">
                <a:solidFill>
                  <a:schemeClr val="accent1"/>
                </a:solidFill>
                <a:latin typeface="Lucida Sans" charset="0"/>
                <a:ea typeface="Lucida Sans" charset="0"/>
                <a:cs typeface="Lucida Sans" charset="0"/>
              </a:rPr>
              <a:t>Are energy resources equally distributed around the globe?</a:t>
            </a:r>
          </a:p>
          <a:p>
            <a:pPr marL="171450" indent="-171450">
              <a:buFontTx/>
              <a:buChar char="-"/>
            </a:pPr>
            <a:r>
              <a:rPr lang="en-US" sz="1200" dirty="0">
                <a:solidFill>
                  <a:schemeClr val="accent1"/>
                </a:solidFill>
                <a:latin typeface="Lucida Sans" charset="0"/>
                <a:ea typeface="Lucida Sans" charset="0"/>
                <a:cs typeface="Lucida Sans" charset="0"/>
              </a:rPr>
              <a:t>What are the risks of political instability on the supply of energy?</a:t>
            </a:r>
          </a:p>
        </p:txBody>
      </p:sp>
    </p:spTree>
    <p:extLst>
      <p:ext uri="{BB962C8B-B14F-4D97-AF65-F5344CB8AC3E}">
        <p14:creationId xmlns:p14="http://schemas.microsoft.com/office/powerpoint/2010/main" val="1176429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agenda</a:t>
            </a:r>
            <a:endParaRPr lang="en-US" dirty="0"/>
          </a:p>
        </p:txBody>
      </p:sp>
      <p:sp>
        <p:nvSpPr>
          <p:cNvPr id="5" name="Slide Number Placeholder 4"/>
          <p:cNvSpPr>
            <a:spLocks noGrp="1"/>
          </p:cNvSpPr>
          <p:nvPr>
            <p:ph type="sldNum" sz="quarter" idx="12"/>
          </p:nvPr>
        </p:nvSpPr>
        <p:spPr/>
        <p:txBody>
          <a:bodyPr/>
          <a:lstStyle/>
          <a:p>
            <a:fld id="{4E85AB73-56D2-1C41-8ADB-79B9069DE6DF}" type="slidenum">
              <a:rPr lang="en-US" smtClean="0"/>
              <a:t>27</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sp>
        <p:nvSpPr>
          <p:cNvPr id="7" name="Rounded Rectangle 6"/>
          <p:cNvSpPr/>
          <p:nvPr/>
        </p:nvSpPr>
        <p:spPr>
          <a:xfrm>
            <a:off x="533401" y="2061023"/>
            <a:ext cx="1465943" cy="589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Lucida Sans" charset="0"/>
                <a:ea typeface="Lucida Sans" charset="0"/>
                <a:cs typeface="Lucida Sans" charset="0"/>
              </a:rPr>
              <a:t>Wind</a:t>
            </a:r>
            <a:endParaRPr lang="en-US" sz="1100" dirty="0">
              <a:latin typeface="Lucida Sans" charset="0"/>
              <a:ea typeface="Lucida Sans" charset="0"/>
              <a:cs typeface="Lucida Sans" charset="0"/>
            </a:endParaRPr>
          </a:p>
        </p:txBody>
      </p:sp>
      <p:sp>
        <p:nvSpPr>
          <p:cNvPr id="8" name="Rounded Rectangle 7"/>
          <p:cNvSpPr/>
          <p:nvPr/>
        </p:nvSpPr>
        <p:spPr>
          <a:xfrm>
            <a:off x="533400" y="2747173"/>
            <a:ext cx="1465943" cy="589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Solar</a:t>
            </a:r>
          </a:p>
        </p:txBody>
      </p:sp>
      <p:sp>
        <p:nvSpPr>
          <p:cNvPr id="9" name="Rounded Rectangle 8"/>
          <p:cNvSpPr/>
          <p:nvPr/>
        </p:nvSpPr>
        <p:spPr>
          <a:xfrm>
            <a:off x="533400" y="3433323"/>
            <a:ext cx="1465943" cy="589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Lucida Sans" charset="0"/>
                <a:ea typeface="Lucida Sans" charset="0"/>
                <a:cs typeface="Lucida Sans" charset="0"/>
              </a:rPr>
              <a:t>Hydro</a:t>
            </a:r>
            <a:endParaRPr lang="en-US" sz="1100" dirty="0">
              <a:latin typeface="Lucida Sans" charset="0"/>
              <a:ea typeface="Lucida Sans" charset="0"/>
              <a:cs typeface="Lucida Sans" charset="0"/>
            </a:endParaRPr>
          </a:p>
        </p:txBody>
      </p:sp>
      <p:sp>
        <p:nvSpPr>
          <p:cNvPr id="10" name="Rounded Rectangle 9"/>
          <p:cNvSpPr/>
          <p:nvPr/>
        </p:nvSpPr>
        <p:spPr>
          <a:xfrm>
            <a:off x="533399" y="4119473"/>
            <a:ext cx="1465943" cy="589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Tidal</a:t>
            </a:r>
          </a:p>
        </p:txBody>
      </p:sp>
      <p:sp>
        <p:nvSpPr>
          <p:cNvPr id="11" name="Rounded Rectangle 10"/>
          <p:cNvSpPr/>
          <p:nvPr/>
        </p:nvSpPr>
        <p:spPr>
          <a:xfrm>
            <a:off x="533398" y="4805623"/>
            <a:ext cx="1465943" cy="589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Geothermal</a:t>
            </a:r>
          </a:p>
        </p:txBody>
      </p:sp>
      <p:sp>
        <p:nvSpPr>
          <p:cNvPr id="12" name="Rounded Rectangle 11"/>
          <p:cNvSpPr/>
          <p:nvPr/>
        </p:nvSpPr>
        <p:spPr>
          <a:xfrm>
            <a:off x="533397" y="5491774"/>
            <a:ext cx="1465943" cy="589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Biomass</a:t>
            </a:r>
          </a:p>
        </p:txBody>
      </p:sp>
      <p:sp>
        <p:nvSpPr>
          <p:cNvPr id="13" name="Rounded Rectangle 12"/>
          <p:cNvSpPr/>
          <p:nvPr/>
        </p:nvSpPr>
        <p:spPr>
          <a:xfrm>
            <a:off x="2369459" y="1512184"/>
            <a:ext cx="4299856" cy="285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Benefits</a:t>
            </a:r>
          </a:p>
        </p:txBody>
      </p:sp>
      <p:sp>
        <p:nvSpPr>
          <p:cNvPr id="14" name="Rounded Rectangle 13"/>
          <p:cNvSpPr/>
          <p:nvPr/>
        </p:nvSpPr>
        <p:spPr>
          <a:xfrm>
            <a:off x="7035801" y="1512183"/>
            <a:ext cx="4299856" cy="285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Lucida Sans" charset="0"/>
                <a:ea typeface="Lucida Sans" charset="0"/>
                <a:cs typeface="Lucida Sans" charset="0"/>
              </a:rPr>
              <a:t>Challenges</a:t>
            </a:r>
          </a:p>
        </p:txBody>
      </p:sp>
      <p:cxnSp>
        <p:nvCxnSpPr>
          <p:cNvPr id="15" name="Straight Connector 14"/>
          <p:cNvCxnSpPr/>
          <p:nvPr/>
        </p:nvCxnSpPr>
        <p:spPr>
          <a:xfrm>
            <a:off x="2162629" y="1447048"/>
            <a:ext cx="0" cy="4794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68885" y="1447048"/>
            <a:ext cx="0" cy="47940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69459" y="2061023"/>
            <a:ext cx="4299856" cy="507831"/>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Plentiful resources – UK has some of the best wind resources in the world, in particular offshore due to shallow waters and high wind speeds;</a:t>
            </a:r>
          </a:p>
        </p:txBody>
      </p:sp>
      <p:sp>
        <p:nvSpPr>
          <p:cNvPr id="18" name="TextBox 17"/>
          <p:cNvSpPr txBox="1"/>
          <p:nvPr/>
        </p:nvSpPr>
        <p:spPr>
          <a:xfrm>
            <a:off x="2369459" y="2747173"/>
            <a:ext cx="4299856" cy="369332"/>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Lower capital and operating costs compared with other renewables, with costs reducing significantly as more capacity is deployed;</a:t>
            </a:r>
          </a:p>
        </p:txBody>
      </p:sp>
      <p:sp>
        <p:nvSpPr>
          <p:cNvPr id="19" name="TextBox 18"/>
          <p:cNvSpPr txBox="1"/>
          <p:nvPr/>
        </p:nvSpPr>
        <p:spPr>
          <a:xfrm>
            <a:off x="2369459" y="3433323"/>
            <a:ext cx="4299856" cy="369332"/>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Very predictible and can meet ‘baseload’ requirements (i.e. generates all the time);</a:t>
            </a:r>
          </a:p>
        </p:txBody>
      </p:sp>
      <p:sp>
        <p:nvSpPr>
          <p:cNvPr id="20" name="TextBox 19"/>
          <p:cNvSpPr txBox="1"/>
          <p:nvPr/>
        </p:nvSpPr>
        <p:spPr>
          <a:xfrm>
            <a:off x="2369459" y="4125258"/>
            <a:ext cx="4299856" cy="369332"/>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Predictible (based on the timing of tides);  </a:t>
            </a:r>
          </a:p>
          <a:p>
            <a:pPr marL="171450" indent="-171450">
              <a:buFont typeface="Arial" charset="0"/>
              <a:buChar char="•"/>
            </a:pPr>
            <a:r>
              <a:rPr lang="en-US" sz="900" dirty="0">
                <a:latin typeface="Lucida Sans" charset="0"/>
                <a:ea typeface="Lucida Sans" charset="0"/>
                <a:cs typeface="Lucida Sans" charset="0"/>
              </a:rPr>
              <a:t>UK has good tidal resources;</a:t>
            </a:r>
          </a:p>
        </p:txBody>
      </p:sp>
      <p:sp>
        <p:nvSpPr>
          <p:cNvPr id="21" name="TextBox 20"/>
          <p:cNvSpPr txBox="1"/>
          <p:nvPr/>
        </p:nvSpPr>
        <p:spPr>
          <a:xfrm>
            <a:off x="2369459" y="4817193"/>
            <a:ext cx="4299856" cy="230832"/>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Predictible, baseload energy supply.  </a:t>
            </a:r>
          </a:p>
        </p:txBody>
      </p:sp>
      <p:sp>
        <p:nvSpPr>
          <p:cNvPr id="22" name="TextBox 21"/>
          <p:cNvSpPr txBox="1"/>
          <p:nvPr/>
        </p:nvSpPr>
        <p:spPr>
          <a:xfrm>
            <a:off x="2369459" y="5491774"/>
            <a:ext cx="4299856" cy="507831"/>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Predictible, baseload supply;  </a:t>
            </a:r>
          </a:p>
          <a:p>
            <a:pPr marL="171450" indent="-171450">
              <a:buFont typeface="Arial" charset="0"/>
              <a:buChar char="•"/>
            </a:pPr>
            <a:r>
              <a:rPr lang="en-US" sz="900" dirty="0">
                <a:latin typeface="Lucida Sans" charset="0"/>
                <a:ea typeface="Lucida Sans" charset="0"/>
                <a:cs typeface="Lucida Sans" charset="0"/>
              </a:rPr>
              <a:t>Can use existing coal plants (co-firing / conversion), reducing the need for new infrastructure;</a:t>
            </a:r>
          </a:p>
        </p:txBody>
      </p:sp>
      <p:sp>
        <p:nvSpPr>
          <p:cNvPr id="23" name="TextBox 22"/>
          <p:cNvSpPr txBox="1"/>
          <p:nvPr/>
        </p:nvSpPr>
        <p:spPr>
          <a:xfrm>
            <a:off x="7035801" y="2061023"/>
            <a:ext cx="4299856" cy="507831"/>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Intermittent supply that is hard to predict;</a:t>
            </a:r>
          </a:p>
          <a:p>
            <a:pPr marL="171450" indent="-171450">
              <a:buFont typeface="Arial" charset="0"/>
              <a:buChar char="•"/>
            </a:pPr>
            <a:r>
              <a:rPr lang="en-US" sz="900" dirty="0">
                <a:latin typeface="Lucida Sans" charset="0"/>
                <a:ea typeface="Lucida Sans" charset="0"/>
                <a:cs typeface="Lucida Sans" charset="0"/>
              </a:rPr>
              <a:t>High capital costs (costs to build);</a:t>
            </a:r>
          </a:p>
          <a:p>
            <a:pPr marL="171450" indent="-171450">
              <a:buFont typeface="Arial" charset="0"/>
              <a:buChar char="•"/>
            </a:pPr>
            <a:r>
              <a:rPr lang="en-US" sz="900" dirty="0">
                <a:latin typeface="Lucida Sans" charset="0"/>
                <a:ea typeface="Lucida Sans" charset="0"/>
                <a:cs typeface="Lucida Sans" charset="0"/>
              </a:rPr>
              <a:t>Visual impacts on the landscape;</a:t>
            </a:r>
          </a:p>
        </p:txBody>
      </p:sp>
      <p:sp>
        <p:nvSpPr>
          <p:cNvPr id="24" name="TextBox 23"/>
          <p:cNvSpPr txBox="1"/>
          <p:nvPr/>
        </p:nvSpPr>
        <p:spPr>
          <a:xfrm>
            <a:off x="7035801" y="2745502"/>
            <a:ext cx="4299856" cy="507831"/>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Intermittent, but more predictible than wind;</a:t>
            </a:r>
          </a:p>
          <a:p>
            <a:pPr marL="171450" indent="-171450">
              <a:buFont typeface="Arial" charset="0"/>
              <a:buChar char="•"/>
            </a:pPr>
            <a:r>
              <a:rPr lang="en-US" sz="900" dirty="0">
                <a:latin typeface="Lucida Sans" charset="0"/>
                <a:ea typeface="Lucida Sans" charset="0"/>
                <a:cs typeface="Lucida Sans" charset="0"/>
              </a:rPr>
              <a:t>Limited UK resource, with solar being more feasible in the South compared with the North of the country;</a:t>
            </a:r>
          </a:p>
        </p:txBody>
      </p:sp>
      <p:sp>
        <p:nvSpPr>
          <p:cNvPr id="25" name="TextBox 24"/>
          <p:cNvSpPr txBox="1"/>
          <p:nvPr/>
        </p:nvSpPr>
        <p:spPr>
          <a:xfrm>
            <a:off x="7035801" y="3431652"/>
            <a:ext cx="4299856" cy="507831"/>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Environmental issues of diverting or damming rivers – river biodiversity</a:t>
            </a:r>
          </a:p>
          <a:p>
            <a:pPr marL="171450" indent="-171450">
              <a:buFont typeface="Arial" charset="0"/>
              <a:buChar char="•"/>
            </a:pPr>
            <a:r>
              <a:rPr lang="en-US" sz="900" dirty="0">
                <a:latin typeface="Lucida Sans" charset="0"/>
                <a:ea typeface="Lucida Sans" charset="0"/>
                <a:cs typeface="Lucida Sans" charset="0"/>
              </a:rPr>
              <a:t>Environmenta impacts of large new lakes </a:t>
            </a:r>
          </a:p>
        </p:txBody>
      </p:sp>
      <p:sp>
        <p:nvSpPr>
          <p:cNvPr id="26" name="TextBox 25"/>
          <p:cNvSpPr txBox="1"/>
          <p:nvPr/>
        </p:nvSpPr>
        <p:spPr>
          <a:xfrm>
            <a:off x="7035801" y="4123587"/>
            <a:ext cx="4299856" cy="507831"/>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High capital costs to install and ongoing costs to operate and maintain</a:t>
            </a:r>
          </a:p>
          <a:p>
            <a:pPr marL="171450" indent="-171450">
              <a:buFont typeface="Arial" charset="0"/>
              <a:buChar char="•"/>
            </a:pPr>
            <a:r>
              <a:rPr lang="en-US" sz="900" dirty="0">
                <a:latin typeface="Lucida Sans" charset="0"/>
                <a:ea typeface="Lucida Sans" charset="0"/>
                <a:cs typeface="Lucida Sans" charset="0"/>
              </a:rPr>
              <a:t>Environmental issues with building tidal lagoons – fish and bird life</a:t>
            </a:r>
          </a:p>
        </p:txBody>
      </p:sp>
      <p:sp>
        <p:nvSpPr>
          <p:cNvPr id="27" name="TextBox 26"/>
          <p:cNvSpPr txBox="1"/>
          <p:nvPr/>
        </p:nvSpPr>
        <p:spPr>
          <a:xfrm>
            <a:off x="7035801" y="4815522"/>
            <a:ext cx="4299856" cy="369332"/>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High cost to build in the UK, limited resources due to geology;</a:t>
            </a:r>
          </a:p>
          <a:p>
            <a:pPr marL="171450" indent="-171450">
              <a:buFont typeface="Arial" charset="0"/>
              <a:buChar char="•"/>
            </a:pPr>
            <a:r>
              <a:rPr lang="en-US" sz="900" dirty="0">
                <a:latin typeface="Lucida Sans" charset="0"/>
                <a:ea typeface="Lucida Sans" charset="0"/>
                <a:cs typeface="Lucida Sans" charset="0"/>
              </a:rPr>
              <a:t>Limited heat networks to transport heat to end users</a:t>
            </a:r>
          </a:p>
        </p:txBody>
      </p:sp>
      <p:sp>
        <p:nvSpPr>
          <p:cNvPr id="28" name="TextBox 27"/>
          <p:cNvSpPr txBox="1"/>
          <p:nvPr/>
        </p:nvSpPr>
        <p:spPr>
          <a:xfrm>
            <a:off x="7035801" y="5490103"/>
            <a:ext cx="4299856" cy="646331"/>
          </a:xfrm>
          <a:prstGeom prst="rect">
            <a:avLst/>
          </a:prstGeom>
          <a:noFill/>
        </p:spPr>
        <p:txBody>
          <a:bodyPr wrap="square" rtlCol="0">
            <a:spAutoFit/>
          </a:bodyPr>
          <a:lstStyle/>
          <a:p>
            <a:pPr marL="171450" indent="-171450">
              <a:buFont typeface="Arial" charset="0"/>
              <a:buChar char="•"/>
            </a:pPr>
            <a:r>
              <a:rPr lang="en-US" sz="900" dirty="0">
                <a:latin typeface="Lucida Sans" charset="0"/>
                <a:ea typeface="Lucida Sans" charset="0"/>
                <a:cs typeface="Lucida Sans" charset="0"/>
              </a:rPr>
              <a:t>Sustainability issues – ensuring the biomass is produced in a sustainable way;</a:t>
            </a:r>
          </a:p>
          <a:p>
            <a:pPr marL="171450" indent="-171450">
              <a:buFont typeface="Arial" charset="0"/>
              <a:buChar char="•"/>
            </a:pPr>
            <a:r>
              <a:rPr lang="en-US" sz="900" dirty="0">
                <a:latin typeface="Lucida Sans" charset="0"/>
                <a:ea typeface="Lucida Sans" charset="0"/>
                <a:cs typeface="Lucida Sans" charset="0"/>
              </a:rPr>
              <a:t>Energy crops – impacts on food availability / prices where agriculture shifts to energy production from food.</a:t>
            </a:r>
          </a:p>
        </p:txBody>
      </p:sp>
      <p:sp>
        <p:nvSpPr>
          <p:cNvPr id="29" name="TextBox 28">
            <a:extLst>
              <a:ext uri="{FF2B5EF4-FFF2-40B4-BE49-F238E27FC236}">
                <a16:creationId xmlns:a16="http://schemas.microsoft.com/office/drawing/2014/main" xmlns="" id="{44843430-ABBC-4698-BB6F-0C585F47E9E3}"/>
              </a:ext>
            </a:extLst>
          </p:cNvPr>
          <p:cNvSpPr txBox="1"/>
          <p:nvPr/>
        </p:nvSpPr>
        <p:spPr>
          <a:xfrm>
            <a:off x="591457" y="813109"/>
            <a:ext cx="10832278" cy="307777"/>
          </a:xfrm>
          <a:prstGeom prst="rect">
            <a:avLst/>
          </a:prstGeom>
          <a:noFill/>
        </p:spPr>
        <p:txBody>
          <a:bodyPr wrap="square" rtlCol="0">
            <a:spAutoFit/>
          </a:bodyPr>
          <a:lstStyle>
            <a:defPPr>
              <a:defRPr lang="en-US"/>
            </a:defPPr>
            <a:lvl1pPr>
              <a:defRPr sz="1400" b="1">
                <a:latin typeface="Lucida Sans" charset="0"/>
                <a:ea typeface="Lucida Sans" charset="0"/>
                <a:cs typeface="Lucida Sans" charset="0"/>
              </a:defRPr>
            </a:lvl1pPr>
          </a:lstStyle>
          <a:p>
            <a:r>
              <a:rPr lang="en-US" dirty="0"/>
              <a:t>Renewable technologies have advantages and disadvantages</a:t>
            </a:r>
          </a:p>
        </p:txBody>
      </p:sp>
    </p:spTree>
    <p:extLst>
      <p:ext uri="{BB962C8B-B14F-4D97-AF65-F5344CB8AC3E}">
        <p14:creationId xmlns:p14="http://schemas.microsoft.com/office/powerpoint/2010/main" val="153164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policy examples</a:t>
            </a:r>
            <a:endParaRPr lang="en-US" dirty="0"/>
          </a:p>
        </p:txBody>
      </p:sp>
      <p:sp>
        <p:nvSpPr>
          <p:cNvPr id="5" name="Slide Number Placeholder 4"/>
          <p:cNvSpPr>
            <a:spLocks noGrp="1"/>
          </p:cNvSpPr>
          <p:nvPr>
            <p:ph type="sldNum" sz="quarter" idx="12"/>
          </p:nvPr>
        </p:nvSpPr>
        <p:spPr/>
        <p:txBody>
          <a:bodyPr/>
          <a:lstStyle/>
          <a:p>
            <a:fld id="{4E85AB73-56D2-1C41-8ADB-79B9069DE6DF}" type="slidenum">
              <a:rPr lang="en-US" smtClean="0"/>
              <a:t>28</a:t>
            </a:fld>
            <a:endParaRPr lang="en-US"/>
          </a:p>
        </p:txBody>
      </p:sp>
      <p:sp>
        <p:nvSpPr>
          <p:cNvPr id="6" name="Footer Placeholder 5"/>
          <p:cNvSpPr>
            <a:spLocks noGrp="1"/>
          </p:cNvSpPr>
          <p:nvPr>
            <p:ph type="ftr" sz="quarter" idx="3"/>
          </p:nvPr>
        </p:nvSpPr>
        <p:spPr/>
        <p:txBody>
          <a:bodyPr/>
          <a:lstStyle/>
          <a:p>
            <a:r>
              <a:rPr lang="en-GB" smtClean="0"/>
              <a:t>www.climatecloud.org</a:t>
            </a:r>
            <a:endParaRPr lang="en-GB" dirty="0"/>
          </a:p>
        </p:txBody>
      </p:sp>
      <p:sp>
        <p:nvSpPr>
          <p:cNvPr id="7" name="Isosceles Triangle 6">
            <a:extLst>
              <a:ext uri="{FF2B5EF4-FFF2-40B4-BE49-F238E27FC236}">
                <a16:creationId xmlns:a16="http://schemas.microsoft.com/office/drawing/2014/main" xmlns="" id="{81E35274-730B-4F4E-90CE-650C64DAC998}"/>
              </a:ext>
            </a:extLst>
          </p:cNvPr>
          <p:cNvSpPr/>
          <p:nvPr/>
        </p:nvSpPr>
        <p:spPr>
          <a:xfrm>
            <a:off x="4131055" y="1349035"/>
            <a:ext cx="3929890" cy="3387834"/>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solidFill>
              <a:latin typeface="Palatino" charset="0"/>
              <a:ea typeface="Palatino" charset="0"/>
              <a:cs typeface="Palatino" charset="0"/>
            </a:endParaRPr>
          </a:p>
        </p:txBody>
      </p:sp>
      <p:sp>
        <p:nvSpPr>
          <p:cNvPr id="8" name="TextBox 7">
            <a:extLst>
              <a:ext uri="{FF2B5EF4-FFF2-40B4-BE49-F238E27FC236}">
                <a16:creationId xmlns:a16="http://schemas.microsoft.com/office/drawing/2014/main" xmlns="" id="{A846D8C1-8699-4096-BF32-7CE1B6115200}"/>
              </a:ext>
            </a:extLst>
          </p:cNvPr>
          <p:cNvSpPr txBox="1"/>
          <p:nvPr/>
        </p:nvSpPr>
        <p:spPr>
          <a:xfrm>
            <a:off x="7656394" y="1232434"/>
            <a:ext cx="2743200" cy="307777"/>
          </a:xfrm>
          <a:prstGeom prst="rect">
            <a:avLst/>
          </a:prstGeom>
          <a:noFill/>
        </p:spPr>
        <p:txBody>
          <a:bodyPr wrap="square" rtlCol="0">
            <a:spAutoFit/>
          </a:bodyPr>
          <a:lstStyle>
            <a:defPPr>
              <a:defRPr lang="en-US"/>
            </a:defPPr>
            <a:lvl1pPr algn="r">
              <a:defRPr sz="1100" b="1">
                <a:latin typeface="Lucida Sans" panose="020B0602030504020204" pitchFamily="34" charset="0"/>
                <a:ea typeface="Palatino" charset="0"/>
                <a:cs typeface="Palatino" charset="0"/>
              </a:defRPr>
            </a:lvl1pPr>
          </a:lstStyle>
          <a:p>
            <a:pPr algn="l"/>
            <a:r>
              <a:rPr lang="en-US" sz="1400" dirty="0"/>
              <a:t>Security of </a:t>
            </a:r>
            <a:r>
              <a:rPr lang="en-US" sz="1400" dirty="0" smtClean="0"/>
              <a:t>supply</a:t>
            </a:r>
            <a:endParaRPr lang="en-US" sz="1400" dirty="0"/>
          </a:p>
        </p:txBody>
      </p:sp>
      <p:sp>
        <p:nvSpPr>
          <p:cNvPr id="9" name="TextBox 8">
            <a:extLst>
              <a:ext uri="{FF2B5EF4-FFF2-40B4-BE49-F238E27FC236}">
                <a16:creationId xmlns:a16="http://schemas.microsoft.com/office/drawing/2014/main" xmlns="" id="{45C9303E-F684-46F9-A75B-7BBA72C0EAA0}"/>
              </a:ext>
            </a:extLst>
          </p:cNvPr>
          <p:cNvSpPr txBox="1"/>
          <p:nvPr/>
        </p:nvSpPr>
        <p:spPr>
          <a:xfrm>
            <a:off x="591457" y="1232434"/>
            <a:ext cx="2743200" cy="523220"/>
          </a:xfrm>
          <a:prstGeom prst="rect">
            <a:avLst/>
          </a:prstGeom>
          <a:noFill/>
        </p:spPr>
        <p:txBody>
          <a:bodyPr wrap="square" rtlCol="0">
            <a:spAutoFit/>
          </a:bodyPr>
          <a:lstStyle/>
          <a:p>
            <a:r>
              <a:rPr lang="en-US" sz="1400" b="1" dirty="0">
                <a:latin typeface="Lucida Sans" panose="020B0602030504020204" pitchFamily="34" charset="0"/>
                <a:ea typeface="Palatino" charset="0"/>
                <a:cs typeface="Palatino" charset="0"/>
              </a:rPr>
              <a:t>Green Agenda</a:t>
            </a:r>
          </a:p>
          <a:p>
            <a:endParaRPr lang="en-US" sz="1400" b="1" dirty="0">
              <a:latin typeface="Lucida Sans" panose="020B0602030504020204" pitchFamily="34" charset="0"/>
              <a:ea typeface="Palatino" charset="0"/>
              <a:cs typeface="Palatino" charset="0"/>
            </a:endParaRPr>
          </a:p>
        </p:txBody>
      </p:sp>
      <p:sp>
        <p:nvSpPr>
          <p:cNvPr id="10" name="TextBox 9">
            <a:extLst>
              <a:ext uri="{FF2B5EF4-FFF2-40B4-BE49-F238E27FC236}">
                <a16:creationId xmlns:a16="http://schemas.microsoft.com/office/drawing/2014/main" xmlns="" id="{3904E8D9-5A4B-42EE-87DD-0DF0263671C4}"/>
              </a:ext>
            </a:extLst>
          </p:cNvPr>
          <p:cNvSpPr txBox="1"/>
          <p:nvPr/>
        </p:nvSpPr>
        <p:spPr>
          <a:xfrm>
            <a:off x="4724400" y="4931663"/>
            <a:ext cx="2743200" cy="307777"/>
          </a:xfrm>
          <a:prstGeom prst="rect">
            <a:avLst/>
          </a:prstGeom>
          <a:noFill/>
        </p:spPr>
        <p:txBody>
          <a:bodyPr wrap="square" rtlCol="0">
            <a:spAutoFit/>
          </a:bodyPr>
          <a:lstStyle>
            <a:defPPr>
              <a:defRPr lang="en-US"/>
            </a:defPPr>
            <a:lvl1pPr algn="r">
              <a:defRPr sz="1100" b="1">
                <a:latin typeface="Lucida Sans" panose="020B0602030504020204" pitchFamily="34" charset="0"/>
                <a:ea typeface="Palatino" charset="0"/>
                <a:cs typeface="Palatino" charset="0"/>
              </a:defRPr>
            </a:lvl1pPr>
          </a:lstStyle>
          <a:p>
            <a:pPr algn="ctr"/>
            <a:r>
              <a:rPr lang="en-US" sz="1400" dirty="0"/>
              <a:t>Cost of </a:t>
            </a:r>
            <a:r>
              <a:rPr lang="en-US" sz="1400" dirty="0" smtClean="0"/>
              <a:t>energy</a:t>
            </a:r>
            <a:endParaRPr lang="en-US" sz="1400" dirty="0"/>
          </a:p>
        </p:txBody>
      </p:sp>
      <p:sp>
        <p:nvSpPr>
          <p:cNvPr id="11" name="Rectangle 10">
            <a:extLst>
              <a:ext uri="{FF2B5EF4-FFF2-40B4-BE49-F238E27FC236}">
                <a16:creationId xmlns:a16="http://schemas.microsoft.com/office/drawing/2014/main" xmlns="" id="{A3DF452C-3421-464D-BDA0-9BD079CB7657}"/>
              </a:ext>
            </a:extLst>
          </p:cNvPr>
          <p:cNvSpPr/>
          <p:nvPr/>
        </p:nvSpPr>
        <p:spPr>
          <a:xfrm>
            <a:off x="5161642" y="3101143"/>
            <a:ext cx="1868715" cy="1200329"/>
          </a:xfrm>
          <a:prstGeom prst="rect">
            <a:avLst/>
          </a:prstGeom>
        </p:spPr>
        <p:txBody>
          <a:bodyPr wrap="square">
            <a:spAutoFit/>
          </a:bodyPr>
          <a:lstStyle/>
          <a:p>
            <a:pPr algn="ctr"/>
            <a:r>
              <a:rPr lang="en-GB" b="1" u="sng" dirty="0">
                <a:solidFill>
                  <a:schemeClr val="accent1"/>
                </a:solidFill>
                <a:latin typeface="Lucida Sans" panose="020B0602030504020204" pitchFamily="34" charset="0"/>
                <a:ea typeface="Palatino" charset="0"/>
                <a:cs typeface="Palatino" charset="0"/>
              </a:rPr>
              <a:t>Energy Policy needs to balance three elements</a:t>
            </a:r>
          </a:p>
        </p:txBody>
      </p:sp>
      <p:sp>
        <p:nvSpPr>
          <p:cNvPr id="12" name="TextBox 11"/>
          <p:cNvSpPr txBox="1"/>
          <p:nvPr/>
        </p:nvSpPr>
        <p:spPr>
          <a:xfrm>
            <a:off x="591457" y="1775986"/>
            <a:ext cx="4299856" cy="2492990"/>
          </a:xfrm>
          <a:prstGeom prst="rect">
            <a:avLst/>
          </a:prstGeom>
          <a:noFill/>
        </p:spPr>
        <p:txBody>
          <a:bodyPr wrap="square" rtlCol="0">
            <a:spAutoFit/>
          </a:bodyPr>
          <a:lstStyle/>
          <a:p>
            <a:pPr marL="171450" indent="-171450">
              <a:buFont typeface="Arial" charset="0"/>
              <a:buChar char="•"/>
            </a:pPr>
            <a:r>
              <a:rPr lang="en-US" sz="1200" dirty="0" smtClean="0">
                <a:latin typeface="Lucida Sans" charset="0"/>
                <a:ea typeface="Lucida Sans" charset="0"/>
                <a:cs typeface="Lucida Sans" charset="0"/>
              </a:rPr>
              <a:t>Subsidies for renewable technologies to enable them to compete with conventional generation;</a:t>
            </a:r>
          </a:p>
          <a:p>
            <a:pPr marL="171450" indent="-171450">
              <a:buFont typeface="Arial" charset="0"/>
              <a:buChar char="•"/>
            </a:pPr>
            <a:endParaRPr lang="en-US" sz="1200" dirty="0" smtClean="0">
              <a:latin typeface="Lucida Sans" charset="0"/>
              <a:ea typeface="Lucida Sans" charset="0"/>
              <a:cs typeface="Lucida Sans" charset="0"/>
            </a:endParaRPr>
          </a:p>
          <a:p>
            <a:pPr marL="171450" indent="-171450">
              <a:buFont typeface="Arial" charset="0"/>
              <a:buChar char="•"/>
            </a:pPr>
            <a:r>
              <a:rPr lang="en-US" sz="1200" dirty="0" smtClean="0">
                <a:latin typeface="Lucida Sans" charset="0"/>
                <a:ea typeface="Lucida Sans" charset="0"/>
                <a:cs typeface="Lucida Sans" charset="0"/>
              </a:rPr>
              <a:t>Additional taxes or costs on fossil </a:t>
            </a:r>
            <a:r>
              <a:rPr lang="en-US" sz="1200" dirty="0" err="1" smtClean="0">
                <a:latin typeface="Lucida Sans" charset="0"/>
                <a:ea typeface="Lucida Sans" charset="0"/>
                <a:cs typeface="Lucida Sans" charset="0"/>
              </a:rPr>
              <a:t>fuelled</a:t>
            </a:r>
            <a:r>
              <a:rPr lang="en-US" sz="1200" dirty="0" smtClean="0">
                <a:latin typeface="Lucida Sans" charset="0"/>
                <a:ea typeface="Lucida Sans" charset="0"/>
                <a:cs typeface="Lucida Sans" charset="0"/>
              </a:rPr>
              <a:t> generators (e.g. carbon emissions tax);</a:t>
            </a:r>
          </a:p>
          <a:p>
            <a:pPr marL="171450" indent="-171450">
              <a:buFont typeface="Arial" charset="0"/>
              <a:buChar char="•"/>
            </a:pPr>
            <a:endParaRPr lang="en-US" sz="1200" dirty="0" smtClean="0">
              <a:latin typeface="Lucida Sans" charset="0"/>
              <a:ea typeface="Lucida Sans" charset="0"/>
              <a:cs typeface="Lucida Sans" charset="0"/>
            </a:endParaRPr>
          </a:p>
          <a:p>
            <a:pPr marL="171450" indent="-171450">
              <a:buFont typeface="Arial" charset="0"/>
              <a:buChar char="•"/>
            </a:pPr>
            <a:r>
              <a:rPr lang="en-US" sz="1200" dirty="0" smtClean="0">
                <a:latin typeface="Lucida Sans" charset="0"/>
                <a:ea typeface="Lucida Sans" charset="0"/>
                <a:cs typeface="Lucida Sans" charset="0"/>
              </a:rPr>
              <a:t>Changing building regulations for new homes, requiring more energy efficient homes;</a:t>
            </a:r>
          </a:p>
          <a:p>
            <a:pPr marL="171450" indent="-171450">
              <a:buFont typeface="Arial" charset="0"/>
              <a:buChar char="•"/>
            </a:pPr>
            <a:endParaRPr lang="en-US" sz="1200" dirty="0" smtClean="0">
              <a:latin typeface="Lucida Sans" charset="0"/>
              <a:ea typeface="Lucida Sans" charset="0"/>
              <a:cs typeface="Lucida Sans" charset="0"/>
            </a:endParaRPr>
          </a:p>
          <a:p>
            <a:pPr marL="171450" indent="-171450">
              <a:buFont typeface="Arial" charset="0"/>
              <a:buChar char="•"/>
            </a:pPr>
            <a:r>
              <a:rPr lang="en-US" sz="1200" dirty="0" smtClean="0">
                <a:latin typeface="Lucida Sans" charset="0"/>
                <a:ea typeface="Lucida Sans" charset="0"/>
                <a:cs typeface="Lucida Sans" charset="0"/>
              </a:rPr>
              <a:t>Support for electric vehicles – e.g. building a charging network</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dirty="0" smtClean="0">
                <a:latin typeface="Lucida Sans" charset="0"/>
                <a:ea typeface="Lucida Sans" charset="0"/>
                <a:cs typeface="Lucida Sans" charset="0"/>
              </a:rPr>
              <a:t>Transport sharing / additional public transport</a:t>
            </a:r>
            <a:endParaRPr lang="en-US" sz="1200" dirty="0">
              <a:latin typeface="Lucida Sans" charset="0"/>
              <a:ea typeface="Lucida Sans" charset="0"/>
              <a:cs typeface="Lucida Sans" charset="0"/>
            </a:endParaRPr>
          </a:p>
        </p:txBody>
      </p:sp>
      <p:sp>
        <p:nvSpPr>
          <p:cNvPr id="13" name="TextBox 12"/>
          <p:cNvSpPr txBox="1"/>
          <p:nvPr/>
        </p:nvSpPr>
        <p:spPr>
          <a:xfrm>
            <a:off x="1990484" y="5300170"/>
            <a:ext cx="8211030" cy="1200329"/>
          </a:xfrm>
          <a:prstGeom prst="rect">
            <a:avLst/>
          </a:prstGeom>
          <a:noFill/>
        </p:spPr>
        <p:txBody>
          <a:bodyPr wrap="square" rtlCol="0">
            <a:spAutoFit/>
          </a:bodyPr>
          <a:lstStyle/>
          <a:p>
            <a:pPr marL="171450" indent="-171450">
              <a:buFont typeface="Arial" charset="0"/>
              <a:buChar char="•"/>
            </a:pPr>
            <a:r>
              <a:rPr lang="en-US" sz="1200" dirty="0" err="1" smtClean="0">
                <a:latin typeface="Lucida Sans" charset="0"/>
                <a:ea typeface="Lucida Sans" charset="0"/>
                <a:cs typeface="Lucida Sans" charset="0"/>
              </a:rPr>
              <a:t>Subsidise</a:t>
            </a:r>
            <a:r>
              <a:rPr lang="en-US" sz="1200" dirty="0" smtClean="0">
                <a:latin typeface="Lucida Sans" charset="0"/>
                <a:ea typeface="Lucida Sans" charset="0"/>
                <a:cs typeface="Lucida Sans" charset="0"/>
              </a:rPr>
              <a:t> energy costs, in particular for those least able to pay;</a:t>
            </a:r>
          </a:p>
          <a:p>
            <a:pPr marL="171450" indent="-171450">
              <a:buFont typeface="Arial" charset="0"/>
              <a:buChar char="•"/>
            </a:pPr>
            <a:endParaRPr lang="en-US" sz="1200" dirty="0" smtClean="0">
              <a:latin typeface="Lucida Sans" charset="0"/>
              <a:ea typeface="Lucida Sans" charset="0"/>
              <a:cs typeface="Lucida Sans" charset="0"/>
            </a:endParaRPr>
          </a:p>
          <a:p>
            <a:pPr marL="171450" indent="-171450">
              <a:buFont typeface="Arial" charset="0"/>
              <a:buChar char="•"/>
            </a:pPr>
            <a:r>
              <a:rPr lang="en-US" sz="1200" dirty="0" smtClean="0">
                <a:latin typeface="Lucida Sans" charset="0"/>
                <a:ea typeface="Lucida Sans" charset="0"/>
                <a:cs typeface="Lucida Sans" charset="0"/>
              </a:rPr>
              <a:t>Price caps / regulated pricing;</a:t>
            </a:r>
            <a:endParaRPr lang="en-US" sz="1200" dirty="0">
              <a:latin typeface="Lucida Sans" charset="0"/>
              <a:ea typeface="Lucida Sans" charset="0"/>
              <a:cs typeface="Lucida Sans" charset="0"/>
            </a:endParaRPr>
          </a:p>
          <a:p>
            <a:pPr marL="171450" indent="-171450">
              <a:buFont typeface="Arial" charset="0"/>
              <a:buChar char="•"/>
            </a:pPr>
            <a:endParaRPr lang="en-US" sz="1200" dirty="0" smtClean="0">
              <a:latin typeface="Lucida Sans" charset="0"/>
              <a:ea typeface="Lucida Sans" charset="0"/>
              <a:cs typeface="Lucida Sans" charset="0"/>
            </a:endParaRPr>
          </a:p>
          <a:p>
            <a:pPr marL="171450" indent="-171450">
              <a:buFont typeface="Arial" charset="0"/>
              <a:buChar char="•"/>
            </a:pPr>
            <a:r>
              <a:rPr lang="en-US" sz="1200" dirty="0" smtClean="0">
                <a:latin typeface="Lucida Sans" charset="0"/>
                <a:ea typeface="Lucida Sans" charset="0"/>
                <a:cs typeface="Lucida Sans" charset="0"/>
              </a:rPr>
              <a:t>Promotion of smart meters, providing information relating to energy use and cost;</a:t>
            </a:r>
          </a:p>
          <a:p>
            <a:pPr marL="171450" indent="-171450">
              <a:buFont typeface="Arial" charset="0"/>
              <a:buChar char="•"/>
            </a:pPr>
            <a:endParaRPr lang="en-US" sz="1200" dirty="0">
              <a:latin typeface="Lucida Sans" charset="0"/>
              <a:ea typeface="Lucida Sans" charset="0"/>
              <a:cs typeface="Lucida Sans" charset="0"/>
            </a:endParaRPr>
          </a:p>
        </p:txBody>
      </p:sp>
      <p:sp>
        <p:nvSpPr>
          <p:cNvPr id="14" name="TextBox 13"/>
          <p:cNvSpPr txBox="1"/>
          <p:nvPr/>
        </p:nvSpPr>
        <p:spPr>
          <a:xfrm>
            <a:off x="7674964" y="1718185"/>
            <a:ext cx="4197246" cy="1569660"/>
          </a:xfrm>
          <a:prstGeom prst="rect">
            <a:avLst/>
          </a:prstGeom>
          <a:noFill/>
        </p:spPr>
        <p:txBody>
          <a:bodyPr wrap="square" rtlCol="0">
            <a:spAutoFit/>
          </a:bodyPr>
          <a:lstStyle/>
          <a:p>
            <a:pPr marL="171450" indent="-171450">
              <a:buFont typeface="Arial" charset="0"/>
              <a:buChar char="•"/>
            </a:pPr>
            <a:r>
              <a:rPr lang="en-US" sz="1200" dirty="0" smtClean="0">
                <a:latin typeface="Lucida Sans" charset="0"/>
                <a:ea typeface="Lucida Sans" charset="0"/>
                <a:cs typeface="Lucida Sans" charset="0"/>
              </a:rPr>
              <a:t>Promotion of national infrastructure to reduce reliance on foreign geographies;</a:t>
            </a:r>
          </a:p>
          <a:p>
            <a:pPr marL="171450" indent="-171450">
              <a:buFont typeface="Arial" charset="0"/>
              <a:buChar char="•"/>
            </a:pPr>
            <a:endParaRPr lang="en-US" sz="1200" dirty="0" smtClean="0">
              <a:latin typeface="Lucida Sans" charset="0"/>
              <a:ea typeface="Lucida Sans" charset="0"/>
              <a:cs typeface="Lucida Sans" charset="0"/>
            </a:endParaRPr>
          </a:p>
          <a:p>
            <a:pPr marL="171450" indent="-171450">
              <a:buFont typeface="Arial" charset="0"/>
              <a:buChar char="•"/>
            </a:pPr>
            <a:r>
              <a:rPr lang="en-US" sz="1200" dirty="0" smtClean="0">
                <a:latin typeface="Lucida Sans" charset="0"/>
                <a:ea typeface="Lucida Sans" charset="0"/>
                <a:cs typeface="Lucida Sans" charset="0"/>
              </a:rPr>
              <a:t>Diversification of energy sources, to ensure there is no reliance on a single technology (e.g. nuclear);</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endParaRPr lang="en-US" sz="1200" dirty="0">
              <a:latin typeface="Lucida Sans" charset="0"/>
              <a:ea typeface="Lucida Sans" charset="0"/>
              <a:cs typeface="Lucida Sans" charset="0"/>
            </a:endParaRPr>
          </a:p>
        </p:txBody>
      </p:sp>
      <p:sp>
        <p:nvSpPr>
          <p:cNvPr id="15" name="Rounded Rectangle 25">
            <a:extLst>
              <a:ext uri="{FF2B5EF4-FFF2-40B4-BE49-F238E27FC236}">
                <a16:creationId xmlns:a16="http://schemas.microsoft.com/office/drawing/2014/main" xmlns="" id="{02DEC7DA-0226-4296-B51D-D3564AEDE2CF}"/>
              </a:ext>
            </a:extLst>
          </p:cNvPr>
          <p:cNvSpPr/>
          <p:nvPr/>
        </p:nvSpPr>
        <p:spPr>
          <a:xfrm>
            <a:off x="8911801" y="5201311"/>
            <a:ext cx="2960409" cy="1014247"/>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smtClean="0">
                <a:solidFill>
                  <a:schemeClr val="accent1"/>
                </a:solidFill>
                <a:latin typeface="Lucida Sans" charset="0"/>
                <a:ea typeface="Lucida Sans" charset="0"/>
                <a:cs typeface="Lucida Sans" charset="0"/>
              </a:rPr>
              <a:t>Can you think of any other policies governments may use to support any aspect of the </a:t>
            </a:r>
            <a:r>
              <a:rPr lang="en-US" sz="1200" dirty="0" err="1" smtClean="0">
                <a:solidFill>
                  <a:schemeClr val="accent1"/>
                </a:solidFill>
                <a:latin typeface="Lucida Sans" charset="0"/>
                <a:ea typeface="Lucida Sans" charset="0"/>
                <a:cs typeface="Lucida Sans" charset="0"/>
              </a:rPr>
              <a:t>trilema</a:t>
            </a:r>
            <a:r>
              <a:rPr lang="en-US" sz="1200" dirty="0" smtClean="0">
                <a:solidFill>
                  <a:schemeClr val="accent1"/>
                </a:solidFill>
                <a:latin typeface="Lucida Sans" charset="0"/>
                <a:ea typeface="Lucida Sans" charset="0"/>
                <a:cs typeface="Lucida Sans" charset="0"/>
              </a:rPr>
              <a:t>?</a:t>
            </a:r>
            <a:endParaRPr lang="en-US" sz="1200" dirty="0">
              <a:solidFill>
                <a:schemeClr val="accent1"/>
              </a:solidFill>
              <a:latin typeface="Lucida Sans" charset="0"/>
              <a:ea typeface="Lucida Sans" charset="0"/>
              <a:cs typeface="Lucida Sans" charset="0"/>
            </a:endParaRPr>
          </a:p>
        </p:txBody>
      </p:sp>
    </p:spTree>
    <p:extLst>
      <p:ext uri="{BB962C8B-B14F-4D97-AF65-F5344CB8AC3E}">
        <p14:creationId xmlns:p14="http://schemas.microsoft.com/office/powerpoint/2010/main" val="1801064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0C7CDD-A2B1-4BEC-9233-7942479F9CD6}"/>
              </a:ext>
            </a:extLst>
          </p:cNvPr>
          <p:cNvSpPr>
            <a:spLocks noGrp="1"/>
          </p:cNvSpPr>
          <p:nvPr>
            <p:ph type="title"/>
          </p:nvPr>
        </p:nvSpPr>
        <p:spPr/>
        <p:txBody>
          <a:bodyPr/>
          <a:lstStyle/>
          <a:p>
            <a:r>
              <a:rPr lang="en-GB" dirty="0" smtClean="0"/>
              <a:t>Energy policy </a:t>
            </a:r>
            <a:r>
              <a:rPr lang="en-GB" dirty="0"/>
              <a:t>exercise</a:t>
            </a:r>
          </a:p>
        </p:txBody>
      </p:sp>
      <p:sp>
        <p:nvSpPr>
          <p:cNvPr id="5" name="Slide Number Placeholder 4">
            <a:extLst>
              <a:ext uri="{FF2B5EF4-FFF2-40B4-BE49-F238E27FC236}">
                <a16:creationId xmlns:a16="http://schemas.microsoft.com/office/drawing/2014/main" xmlns="" id="{50530CAA-206E-4882-9478-B1446CA5EE1C}"/>
              </a:ext>
            </a:extLst>
          </p:cNvPr>
          <p:cNvSpPr>
            <a:spLocks noGrp="1"/>
          </p:cNvSpPr>
          <p:nvPr>
            <p:ph type="sldNum" sz="quarter" idx="12"/>
          </p:nvPr>
        </p:nvSpPr>
        <p:spPr/>
        <p:txBody>
          <a:bodyPr/>
          <a:lstStyle/>
          <a:p>
            <a:fld id="{4E85AB73-56D2-1C41-8ADB-79B9069DE6DF}" type="slidenum">
              <a:rPr lang="en-US" smtClean="0"/>
              <a:t>29</a:t>
            </a:fld>
            <a:endParaRPr lang="en-US"/>
          </a:p>
        </p:txBody>
      </p:sp>
      <p:sp>
        <p:nvSpPr>
          <p:cNvPr id="6" name="Footer Placeholder 5">
            <a:extLst>
              <a:ext uri="{FF2B5EF4-FFF2-40B4-BE49-F238E27FC236}">
                <a16:creationId xmlns:a16="http://schemas.microsoft.com/office/drawing/2014/main" xmlns="" id="{D1EF03B7-D162-4DD5-BE1F-FF00055C7217}"/>
              </a:ext>
            </a:extLst>
          </p:cNvPr>
          <p:cNvSpPr>
            <a:spLocks noGrp="1"/>
          </p:cNvSpPr>
          <p:nvPr>
            <p:ph type="ftr" sz="quarter" idx="3"/>
          </p:nvPr>
        </p:nvSpPr>
        <p:spPr/>
        <p:txBody>
          <a:bodyPr/>
          <a:lstStyle/>
          <a:p>
            <a:r>
              <a:rPr lang="en-GB"/>
              <a:t>www.climatecloud.org</a:t>
            </a:r>
            <a:endParaRPr lang="en-GB" dirty="0"/>
          </a:p>
        </p:txBody>
      </p:sp>
      <p:sp>
        <p:nvSpPr>
          <p:cNvPr id="7" name="Rounded Rectangle 25">
            <a:extLst>
              <a:ext uri="{FF2B5EF4-FFF2-40B4-BE49-F238E27FC236}">
                <a16:creationId xmlns:a16="http://schemas.microsoft.com/office/drawing/2014/main" xmlns="" id="{02DEC7DA-0226-4296-B51D-D3564AEDE2CF}"/>
              </a:ext>
            </a:extLst>
          </p:cNvPr>
          <p:cNvSpPr/>
          <p:nvPr/>
        </p:nvSpPr>
        <p:spPr>
          <a:xfrm>
            <a:off x="591457" y="1325306"/>
            <a:ext cx="11226295" cy="42825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The table below shows a number of energy policies.  By re-creating this table, comment on each against the three aspects of the energy </a:t>
            </a:r>
            <a:r>
              <a:rPr lang="en-US" sz="1200" dirty="0" err="1">
                <a:solidFill>
                  <a:schemeClr val="accent1"/>
                </a:solidFill>
                <a:latin typeface="Lucida Sans" charset="0"/>
                <a:ea typeface="Lucida Sans" charset="0"/>
                <a:cs typeface="Lucida Sans" charset="0"/>
              </a:rPr>
              <a:t>trilema</a:t>
            </a:r>
            <a:r>
              <a:rPr lang="en-US" sz="1200" dirty="0">
                <a:solidFill>
                  <a:schemeClr val="accent1"/>
                </a:solidFill>
                <a:latin typeface="Lucida Sans" charset="0"/>
                <a:ea typeface="Lucida Sans" charset="0"/>
                <a:cs typeface="Lucida Sans" charset="0"/>
              </a:rPr>
              <a:t>.</a:t>
            </a:r>
          </a:p>
        </p:txBody>
      </p:sp>
      <p:sp>
        <p:nvSpPr>
          <p:cNvPr id="8" name="Rounded Rectangle 5">
            <a:extLst>
              <a:ext uri="{FF2B5EF4-FFF2-40B4-BE49-F238E27FC236}">
                <a16:creationId xmlns:a16="http://schemas.microsoft.com/office/drawing/2014/main" xmlns="" id="{CEAB4DD0-F1DB-43BF-927D-219C07F14082}"/>
              </a:ext>
            </a:extLst>
          </p:cNvPr>
          <p:cNvSpPr/>
          <p:nvPr/>
        </p:nvSpPr>
        <p:spPr>
          <a:xfrm>
            <a:off x="591457" y="2126798"/>
            <a:ext cx="4431956" cy="27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Policy</a:t>
            </a:r>
          </a:p>
        </p:txBody>
      </p:sp>
      <p:sp>
        <p:nvSpPr>
          <p:cNvPr id="9" name="Rounded Rectangle 5">
            <a:extLst>
              <a:ext uri="{FF2B5EF4-FFF2-40B4-BE49-F238E27FC236}">
                <a16:creationId xmlns:a16="http://schemas.microsoft.com/office/drawing/2014/main" xmlns="" id="{FB1958F5-D691-4E2B-9FA4-408AE63E457C}"/>
              </a:ext>
            </a:extLst>
          </p:cNvPr>
          <p:cNvSpPr/>
          <p:nvPr/>
        </p:nvSpPr>
        <p:spPr>
          <a:xfrm>
            <a:off x="5175813" y="2126798"/>
            <a:ext cx="2122025" cy="27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Security of supply</a:t>
            </a:r>
          </a:p>
        </p:txBody>
      </p:sp>
      <p:sp>
        <p:nvSpPr>
          <p:cNvPr id="10" name="Rounded Rectangle 5">
            <a:extLst>
              <a:ext uri="{FF2B5EF4-FFF2-40B4-BE49-F238E27FC236}">
                <a16:creationId xmlns:a16="http://schemas.microsoft.com/office/drawing/2014/main" xmlns="" id="{587084A1-76D9-48E3-9878-6E40F7B8EC31}"/>
              </a:ext>
            </a:extLst>
          </p:cNvPr>
          <p:cNvSpPr/>
          <p:nvPr/>
        </p:nvSpPr>
        <p:spPr>
          <a:xfrm>
            <a:off x="7435770" y="2126798"/>
            <a:ext cx="2122025" cy="27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Green agenda</a:t>
            </a:r>
          </a:p>
        </p:txBody>
      </p:sp>
      <p:sp>
        <p:nvSpPr>
          <p:cNvPr id="11" name="Rounded Rectangle 5">
            <a:extLst>
              <a:ext uri="{FF2B5EF4-FFF2-40B4-BE49-F238E27FC236}">
                <a16:creationId xmlns:a16="http://schemas.microsoft.com/office/drawing/2014/main" xmlns="" id="{60670CE4-B2C5-4707-B9D1-99AC69A16E69}"/>
              </a:ext>
            </a:extLst>
          </p:cNvPr>
          <p:cNvSpPr/>
          <p:nvPr/>
        </p:nvSpPr>
        <p:spPr>
          <a:xfrm>
            <a:off x="9695727" y="2126798"/>
            <a:ext cx="2122025" cy="27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Cost of energy</a:t>
            </a:r>
          </a:p>
        </p:txBody>
      </p:sp>
      <p:sp>
        <p:nvSpPr>
          <p:cNvPr id="12" name="TextBox 11">
            <a:extLst>
              <a:ext uri="{FF2B5EF4-FFF2-40B4-BE49-F238E27FC236}">
                <a16:creationId xmlns:a16="http://schemas.microsoft.com/office/drawing/2014/main" xmlns="" id="{FE3C1DC0-4E2A-493E-9428-EC9916CA52FB}"/>
              </a:ext>
            </a:extLst>
          </p:cNvPr>
          <p:cNvSpPr txBox="1"/>
          <p:nvPr/>
        </p:nvSpPr>
        <p:spPr>
          <a:xfrm>
            <a:off x="591456" y="2633616"/>
            <a:ext cx="4431955" cy="261610"/>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The introduction of subsidies for renewable energy</a:t>
            </a:r>
          </a:p>
        </p:txBody>
      </p:sp>
      <p:sp>
        <p:nvSpPr>
          <p:cNvPr id="13" name="TextBox 12">
            <a:extLst>
              <a:ext uri="{FF2B5EF4-FFF2-40B4-BE49-F238E27FC236}">
                <a16:creationId xmlns:a16="http://schemas.microsoft.com/office/drawing/2014/main" xmlns="" id="{865EB528-473E-40FC-803E-10205031BDF5}"/>
              </a:ext>
            </a:extLst>
          </p:cNvPr>
          <p:cNvSpPr txBox="1"/>
          <p:nvPr/>
        </p:nvSpPr>
        <p:spPr>
          <a:xfrm>
            <a:off x="591455" y="5331394"/>
            <a:ext cx="4431955" cy="261610"/>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Development of new electricity interconnectors with Europe</a:t>
            </a:r>
          </a:p>
        </p:txBody>
      </p:sp>
      <p:cxnSp>
        <p:nvCxnSpPr>
          <p:cNvPr id="4" name="Straight Connector 3">
            <a:extLst>
              <a:ext uri="{FF2B5EF4-FFF2-40B4-BE49-F238E27FC236}">
                <a16:creationId xmlns:a16="http://schemas.microsoft.com/office/drawing/2014/main" xmlns="" id="{707A8B1D-7844-43BF-942F-0B3642D93CF8}"/>
              </a:ext>
            </a:extLst>
          </p:cNvPr>
          <p:cNvCxnSpPr/>
          <p:nvPr/>
        </p:nvCxnSpPr>
        <p:spPr>
          <a:xfrm>
            <a:off x="633609" y="3471859"/>
            <a:ext cx="11226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67AAA1-C566-4804-BB42-12E95C5F3021}"/>
              </a:ext>
            </a:extLst>
          </p:cNvPr>
          <p:cNvCxnSpPr/>
          <p:nvPr/>
        </p:nvCxnSpPr>
        <p:spPr>
          <a:xfrm>
            <a:off x="633609" y="4374864"/>
            <a:ext cx="1122629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F2D7766-BAA2-4E34-BD61-5EF7C19CEE3B}"/>
              </a:ext>
            </a:extLst>
          </p:cNvPr>
          <p:cNvSpPr txBox="1"/>
          <p:nvPr/>
        </p:nvSpPr>
        <p:spPr>
          <a:xfrm>
            <a:off x="591458" y="3536622"/>
            <a:ext cx="4431955" cy="261610"/>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Development of new nuclear power stations</a:t>
            </a:r>
          </a:p>
        </p:txBody>
      </p:sp>
      <p:cxnSp>
        <p:nvCxnSpPr>
          <p:cNvPr id="16" name="Straight Connector 15">
            <a:extLst>
              <a:ext uri="{FF2B5EF4-FFF2-40B4-BE49-F238E27FC236}">
                <a16:creationId xmlns:a16="http://schemas.microsoft.com/office/drawing/2014/main" xmlns="" id="{AB7A4827-2C35-474E-B2EE-B5A10FAB0E0D}"/>
              </a:ext>
            </a:extLst>
          </p:cNvPr>
          <p:cNvCxnSpPr/>
          <p:nvPr/>
        </p:nvCxnSpPr>
        <p:spPr>
          <a:xfrm>
            <a:off x="633609" y="5277869"/>
            <a:ext cx="1122629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78F1E22-AB81-43D7-ABCA-7339B79C2D62}"/>
              </a:ext>
            </a:extLst>
          </p:cNvPr>
          <p:cNvSpPr txBox="1"/>
          <p:nvPr/>
        </p:nvSpPr>
        <p:spPr>
          <a:xfrm>
            <a:off x="591454" y="4432173"/>
            <a:ext cx="4431955" cy="430887"/>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Implementation of a gas supply price cap for residential customers</a:t>
            </a:r>
          </a:p>
        </p:txBody>
      </p:sp>
      <p:cxnSp>
        <p:nvCxnSpPr>
          <p:cNvPr id="18" name="Straight Connector 17">
            <a:extLst>
              <a:ext uri="{FF2B5EF4-FFF2-40B4-BE49-F238E27FC236}">
                <a16:creationId xmlns:a16="http://schemas.microsoft.com/office/drawing/2014/main" xmlns="" id="{6262025B-5EBB-4AA7-A4C7-2AEDB1532099}"/>
              </a:ext>
            </a:extLst>
          </p:cNvPr>
          <p:cNvCxnSpPr/>
          <p:nvPr/>
        </p:nvCxnSpPr>
        <p:spPr>
          <a:xfrm>
            <a:off x="633609" y="6180876"/>
            <a:ext cx="11226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7DCCBDB-05B6-441D-A2D6-88E7D68C986B}"/>
              </a:ext>
            </a:extLst>
          </p:cNvPr>
          <p:cNvCxnSpPr/>
          <p:nvPr/>
        </p:nvCxnSpPr>
        <p:spPr>
          <a:xfrm>
            <a:off x="633609" y="2568854"/>
            <a:ext cx="112262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90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DEC27-0293-4345-B010-6F1912825FF5}"/>
              </a:ext>
            </a:extLst>
          </p:cNvPr>
          <p:cNvSpPr>
            <a:spLocks noGrp="1"/>
          </p:cNvSpPr>
          <p:nvPr>
            <p:ph type="title"/>
          </p:nvPr>
        </p:nvSpPr>
        <p:spPr/>
        <p:txBody>
          <a:bodyPr/>
          <a:lstStyle/>
          <a:p>
            <a:r>
              <a:rPr lang="en-GB" dirty="0"/>
              <a:t>Energy flows</a:t>
            </a:r>
          </a:p>
        </p:txBody>
      </p:sp>
      <p:sp>
        <p:nvSpPr>
          <p:cNvPr id="5" name="Slide Number Placeholder 4">
            <a:extLst>
              <a:ext uri="{FF2B5EF4-FFF2-40B4-BE49-F238E27FC236}">
                <a16:creationId xmlns:a16="http://schemas.microsoft.com/office/drawing/2014/main" xmlns="" id="{7C51194B-B5B3-4FA4-94C2-8881937BE1BA}"/>
              </a:ext>
            </a:extLst>
          </p:cNvPr>
          <p:cNvSpPr>
            <a:spLocks noGrp="1"/>
          </p:cNvSpPr>
          <p:nvPr>
            <p:ph type="sldNum" sz="quarter" idx="12"/>
          </p:nvPr>
        </p:nvSpPr>
        <p:spPr/>
        <p:txBody>
          <a:bodyPr/>
          <a:lstStyle/>
          <a:p>
            <a:fld id="{4E85AB73-56D2-1C41-8ADB-79B9069DE6DF}" type="slidenum">
              <a:rPr lang="en-US" smtClean="0"/>
              <a:t>3</a:t>
            </a:fld>
            <a:endParaRPr lang="en-US"/>
          </a:p>
        </p:txBody>
      </p:sp>
      <p:sp>
        <p:nvSpPr>
          <p:cNvPr id="6" name="Footer Placeholder 5">
            <a:extLst>
              <a:ext uri="{FF2B5EF4-FFF2-40B4-BE49-F238E27FC236}">
                <a16:creationId xmlns:a16="http://schemas.microsoft.com/office/drawing/2014/main" xmlns="" id="{DD3824A6-D08E-43DD-AC8D-5123E0FD64B8}"/>
              </a:ext>
            </a:extLst>
          </p:cNvPr>
          <p:cNvSpPr>
            <a:spLocks noGrp="1"/>
          </p:cNvSpPr>
          <p:nvPr>
            <p:ph type="ftr" sz="quarter" idx="3"/>
          </p:nvPr>
        </p:nvSpPr>
        <p:spPr/>
        <p:txBody>
          <a:bodyPr/>
          <a:lstStyle/>
          <a:p>
            <a:r>
              <a:rPr lang="en-US"/>
              <a:t>www.climatecloud.org</a:t>
            </a:r>
            <a:endParaRPr lang="en-US" dirty="0"/>
          </a:p>
        </p:txBody>
      </p:sp>
      <p:sp>
        <p:nvSpPr>
          <p:cNvPr id="10" name="Rectangle 9">
            <a:extLst>
              <a:ext uri="{FF2B5EF4-FFF2-40B4-BE49-F238E27FC236}">
                <a16:creationId xmlns:a16="http://schemas.microsoft.com/office/drawing/2014/main" xmlns="" id="{6A54C30F-781B-4E1B-877C-D7AE955FF3EF}"/>
              </a:ext>
            </a:extLst>
          </p:cNvPr>
          <p:cNvSpPr/>
          <p:nvPr/>
        </p:nvSpPr>
        <p:spPr>
          <a:xfrm>
            <a:off x="7526791" y="3606261"/>
            <a:ext cx="3298785" cy="566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Electricity</a:t>
            </a:r>
          </a:p>
          <a:p>
            <a:pPr algn="ctr"/>
            <a:r>
              <a:rPr lang="en-GB" sz="1200" dirty="0">
                <a:solidFill>
                  <a:schemeClr val="accent1"/>
                </a:solidFill>
                <a:latin typeface="Lucida Sans" charset="0"/>
                <a:ea typeface="Lucida Sans" charset="0"/>
                <a:cs typeface="Lucida Sans" charset="0"/>
              </a:rPr>
              <a:t>(e.g. lights, appliances)</a:t>
            </a:r>
          </a:p>
        </p:txBody>
      </p:sp>
      <p:sp>
        <p:nvSpPr>
          <p:cNvPr id="11" name="Rectangle 10">
            <a:extLst>
              <a:ext uri="{FF2B5EF4-FFF2-40B4-BE49-F238E27FC236}">
                <a16:creationId xmlns:a16="http://schemas.microsoft.com/office/drawing/2014/main" xmlns="" id="{53203C86-9751-4AED-8DED-5238F8AB4322}"/>
              </a:ext>
            </a:extLst>
          </p:cNvPr>
          <p:cNvSpPr/>
          <p:nvPr/>
        </p:nvSpPr>
        <p:spPr>
          <a:xfrm>
            <a:off x="7521616" y="4305256"/>
            <a:ext cx="3298785" cy="579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Heat</a:t>
            </a:r>
          </a:p>
          <a:p>
            <a:pPr algn="ctr"/>
            <a:r>
              <a:rPr lang="en-GB" sz="1200" dirty="0">
                <a:solidFill>
                  <a:schemeClr val="accent1"/>
                </a:solidFill>
                <a:latin typeface="Lucida Sans" charset="0"/>
                <a:ea typeface="Lucida Sans" charset="0"/>
                <a:cs typeface="Lucida Sans" charset="0"/>
              </a:rPr>
              <a:t>(e.g. heating homes, industrial processes)</a:t>
            </a:r>
          </a:p>
        </p:txBody>
      </p:sp>
      <p:sp>
        <p:nvSpPr>
          <p:cNvPr id="12" name="Rectangle 11">
            <a:extLst>
              <a:ext uri="{FF2B5EF4-FFF2-40B4-BE49-F238E27FC236}">
                <a16:creationId xmlns:a16="http://schemas.microsoft.com/office/drawing/2014/main" xmlns="" id="{90809EBD-C0AC-41C9-83B6-DCE16FF46526}"/>
              </a:ext>
            </a:extLst>
          </p:cNvPr>
          <p:cNvSpPr/>
          <p:nvPr/>
        </p:nvSpPr>
        <p:spPr>
          <a:xfrm>
            <a:off x="7521616" y="5006715"/>
            <a:ext cx="3298785" cy="571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Transport</a:t>
            </a:r>
          </a:p>
          <a:p>
            <a:pPr algn="ctr"/>
            <a:r>
              <a:rPr lang="en-GB" sz="1200" dirty="0">
                <a:solidFill>
                  <a:schemeClr val="accent1"/>
                </a:solidFill>
                <a:latin typeface="Lucida Sans" charset="0"/>
                <a:ea typeface="Lucida Sans" charset="0"/>
                <a:cs typeface="Lucida Sans" charset="0"/>
              </a:rPr>
              <a:t>(e.g. cars, boats, planes)</a:t>
            </a:r>
          </a:p>
        </p:txBody>
      </p:sp>
      <p:sp>
        <p:nvSpPr>
          <p:cNvPr id="13" name="Rectangle 12">
            <a:extLst>
              <a:ext uri="{FF2B5EF4-FFF2-40B4-BE49-F238E27FC236}">
                <a16:creationId xmlns:a16="http://schemas.microsoft.com/office/drawing/2014/main" xmlns="" id="{E9F832B2-7D0A-4553-AD1F-F829D93FDFE9}"/>
              </a:ext>
            </a:extLst>
          </p:cNvPr>
          <p:cNvSpPr/>
          <p:nvPr/>
        </p:nvSpPr>
        <p:spPr>
          <a:xfrm>
            <a:off x="723418" y="1892459"/>
            <a:ext cx="1540097" cy="8893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Finite resources </a:t>
            </a:r>
          </a:p>
          <a:p>
            <a:pPr algn="ctr"/>
            <a:r>
              <a:rPr lang="en-GB" sz="1200" dirty="0">
                <a:solidFill>
                  <a:schemeClr val="accent1"/>
                </a:solidFill>
                <a:latin typeface="Lucida Sans" charset="0"/>
                <a:ea typeface="Lucida Sans" charset="0"/>
                <a:cs typeface="Lucida Sans" charset="0"/>
              </a:rPr>
              <a:t>(e.g. coal, natural gas)</a:t>
            </a:r>
          </a:p>
        </p:txBody>
      </p:sp>
      <p:sp>
        <p:nvSpPr>
          <p:cNvPr id="14" name="Rectangle 13">
            <a:extLst>
              <a:ext uri="{FF2B5EF4-FFF2-40B4-BE49-F238E27FC236}">
                <a16:creationId xmlns:a16="http://schemas.microsoft.com/office/drawing/2014/main" xmlns="" id="{67C13D62-723C-4F40-86C2-9AA2F038FF26}"/>
              </a:ext>
            </a:extLst>
          </p:cNvPr>
          <p:cNvSpPr/>
          <p:nvPr/>
        </p:nvSpPr>
        <p:spPr>
          <a:xfrm>
            <a:off x="2482104" y="1890384"/>
            <a:ext cx="1540097" cy="882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Renewable resources</a:t>
            </a:r>
          </a:p>
          <a:p>
            <a:pPr algn="ctr"/>
            <a:r>
              <a:rPr lang="en-GB" sz="1200" dirty="0">
                <a:solidFill>
                  <a:schemeClr val="accent1"/>
                </a:solidFill>
                <a:latin typeface="Lucida Sans" charset="0"/>
                <a:ea typeface="Lucida Sans" charset="0"/>
                <a:cs typeface="Lucida Sans" charset="0"/>
              </a:rPr>
              <a:t>(e.g. wind, sun)</a:t>
            </a:r>
          </a:p>
        </p:txBody>
      </p:sp>
      <p:sp>
        <p:nvSpPr>
          <p:cNvPr id="15" name="Rectangle 14">
            <a:extLst>
              <a:ext uri="{FF2B5EF4-FFF2-40B4-BE49-F238E27FC236}">
                <a16:creationId xmlns:a16="http://schemas.microsoft.com/office/drawing/2014/main" xmlns="" id="{CDAD4611-AB8E-48C4-A911-FB21D71B10F3}"/>
              </a:ext>
            </a:extLst>
          </p:cNvPr>
          <p:cNvSpPr/>
          <p:nvPr/>
        </p:nvSpPr>
        <p:spPr>
          <a:xfrm>
            <a:off x="4122515" y="2781775"/>
            <a:ext cx="1540097" cy="824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latin typeface="Lucida Sans" charset="0"/>
                <a:ea typeface="Lucida Sans" charset="0"/>
                <a:cs typeface="Lucida Sans" charset="0"/>
              </a:rPr>
              <a:t>Power stations</a:t>
            </a:r>
          </a:p>
        </p:txBody>
      </p:sp>
      <p:sp>
        <p:nvSpPr>
          <p:cNvPr id="16" name="Rectangle 15">
            <a:extLst>
              <a:ext uri="{FF2B5EF4-FFF2-40B4-BE49-F238E27FC236}">
                <a16:creationId xmlns:a16="http://schemas.microsoft.com/office/drawing/2014/main" xmlns="" id="{79137356-A07C-406E-807B-7225537904E6}"/>
              </a:ext>
            </a:extLst>
          </p:cNvPr>
          <p:cNvSpPr/>
          <p:nvPr/>
        </p:nvSpPr>
        <p:spPr>
          <a:xfrm>
            <a:off x="5881203" y="2785414"/>
            <a:ext cx="1540097" cy="819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accent1"/>
                </a:solidFill>
                <a:latin typeface="Lucida Sans" charset="0"/>
                <a:ea typeface="Lucida Sans" charset="0"/>
                <a:cs typeface="Lucida Sans" charset="0"/>
              </a:rPr>
              <a:t>Extraction and refining</a:t>
            </a:r>
            <a:endParaRPr lang="en-GB" sz="1200" dirty="0">
              <a:solidFill>
                <a:schemeClr val="accent1"/>
              </a:solidFill>
              <a:latin typeface="Lucida Sans" charset="0"/>
              <a:ea typeface="Lucida Sans" charset="0"/>
              <a:cs typeface="Lucida Sans" charset="0"/>
            </a:endParaRPr>
          </a:p>
        </p:txBody>
      </p:sp>
      <p:sp>
        <p:nvSpPr>
          <p:cNvPr id="17" name="Rounded Rectangle 25">
            <a:extLst>
              <a:ext uri="{FF2B5EF4-FFF2-40B4-BE49-F238E27FC236}">
                <a16:creationId xmlns:a16="http://schemas.microsoft.com/office/drawing/2014/main" xmlns="" id="{F9AA83FE-B305-4F7E-AFD9-EFEEC467BDB2}"/>
              </a:ext>
            </a:extLst>
          </p:cNvPr>
          <p:cNvSpPr/>
          <p:nvPr/>
        </p:nvSpPr>
        <p:spPr>
          <a:xfrm>
            <a:off x="591457" y="5823068"/>
            <a:ext cx="11153504" cy="35772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Identify which boxes the following activities sit:  Production of natural gas; Burning gas for cooking; Gas occurring in undersea rock formations </a:t>
            </a:r>
          </a:p>
        </p:txBody>
      </p:sp>
      <p:sp>
        <p:nvSpPr>
          <p:cNvPr id="18" name="Arrow: Pentagon 17">
            <a:extLst>
              <a:ext uri="{FF2B5EF4-FFF2-40B4-BE49-F238E27FC236}">
                <a16:creationId xmlns:a16="http://schemas.microsoft.com/office/drawing/2014/main" xmlns="" id="{26EAEC36-0CF2-4881-9941-FFF2F2339964}"/>
              </a:ext>
            </a:extLst>
          </p:cNvPr>
          <p:cNvSpPr/>
          <p:nvPr/>
        </p:nvSpPr>
        <p:spPr>
          <a:xfrm>
            <a:off x="723418" y="1388961"/>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Lucida Sans" charset="0"/>
                <a:ea typeface="Lucida Sans" charset="0"/>
                <a:cs typeface="Lucida Sans" charset="0"/>
              </a:rPr>
              <a:t>Energy Supply</a:t>
            </a:r>
            <a:endParaRPr lang="en-GB" sz="1200" dirty="0">
              <a:latin typeface="Lucida Sans" charset="0"/>
              <a:ea typeface="Lucida Sans" charset="0"/>
              <a:cs typeface="Lucida Sans" charset="0"/>
            </a:endParaRPr>
          </a:p>
        </p:txBody>
      </p:sp>
      <p:sp>
        <p:nvSpPr>
          <p:cNvPr id="19" name="Arrow: Pentagon 18">
            <a:extLst>
              <a:ext uri="{FF2B5EF4-FFF2-40B4-BE49-F238E27FC236}">
                <a16:creationId xmlns:a16="http://schemas.microsoft.com/office/drawing/2014/main" xmlns="" id="{A23BEBFA-82A9-474B-81BC-3BCDBE22F23F}"/>
              </a:ext>
            </a:extLst>
          </p:cNvPr>
          <p:cNvSpPr/>
          <p:nvPr/>
        </p:nvSpPr>
        <p:spPr>
          <a:xfrm>
            <a:off x="4122517" y="1388961"/>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Transformation</a:t>
            </a:r>
          </a:p>
        </p:txBody>
      </p:sp>
      <p:sp>
        <p:nvSpPr>
          <p:cNvPr id="20" name="Arrow: Pentagon 19">
            <a:extLst>
              <a:ext uri="{FF2B5EF4-FFF2-40B4-BE49-F238E27FC236}">
                <a16:creationId xmlns:a16="http://schemas.microsoft.com/office/drawing/2014/main" xmlns="" id="{D19DF7E4-A27B-4C43-BCFD-FB272DA3D1AC}"/>
              </a:ext>
            </a:extLst>
          </p:cNvPr>
          <p:cNvSpPr/>
          <p:nvPr/>
        </p:nvSpPr>
        <p:spPr>
          <a:xfrm>
            <a:off x="7521616" y="1386496"/>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Demand</a:t>
            </a:r>
          </a:p>
        </p:txBody>
      </p:sp>
    </p:spTree>
    <p:extLst>
      <p:ext uri="{BB962C8B-B14F-4D97-AF65-F5344CB8AC3E}">
        <p14:creationId xmlns:p14="http://schemas.microsoft.com/office/powerpoint/2010/main" val="1691140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9695723" y="5338311"/>
            <a:ext cx="2122027" cy="9141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38" name="Rectangle 37"/>
          <p:cNvSpPr/>
          <p:nvPr/>
        </p:nvSpPr>
        <p:spPr>
          <a:xfrm>
            <a:off x="7434106" y="3546337"/>
            <a:ext cx="2122027" cy="769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39" name="Rectangle 38"/>
          <p:cNvSpPr/>
          <p:nvPr/>
        </p:nvSpPr>
        <p:spPr>
          <a:xfrm>
            <a:off x="5175810" y="3546337"/>
            <a:ext cx="2122027" cy="769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40" name="Rectangle 39"/>
          <p:cNvSpPr/>
          <p:nvPr/>
        </p:nvSpPr>
        <p:spPr>
          <a:xfrm>
            <a:off x="9695723" y="4447658"/>
            <a:ext cx="2122027" cy="769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41" name="Rectangle 40"/>
          <p:cNvSpPr/>
          <p:nvPr/>
        </p:nvSpPr>
        <p:spPr>
          <a:xfrm>
            <a:off x="5175810" y="5332271"/>
            <a:ext cx="2122027" cy="9201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37" name="Rectangle 36"/>
          <p:cNvSpPr/>
          <p:nvPr/>
        </p:nvSpPr>
        <p:spPr>
          <a:xfrm>
            <a:off x="7434106" y="2633615"/>
            <a:ext cx="2122027" cy="769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36" name="Rectangle 35"/>
          <p:cNvSpPr/>
          <p:nvPr/>
        </p:nvSpPr>
        <p:spPr>
          <a:xfrm>
            <a:off x="9697387" y="2633616"/>
            <a:ext cx="2122027" cy="769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32" name="Rectangle 31"/>
          <p:cNvSpPr/>
          <p:nvPr/>
        </p:nvSpPr>
        <p:spPr>
          <a:xfrm>
            <a:off x="9695724" y="3546337"/>
            <a:ext cx="2122027" cy="769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3" name="Rectangle 2"/>
          <p:cNvSpPr/>
          <p:nvPr/>
        </p:nvSpPr>
        <p:spPr>
          <a:xfrm>
            <a:off x="5175811" y="2648420"/>
            <a:ext cx="2122027" cy="7694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mtClean="0">
              <a:latin typeface="Lucida Sans" charset="0"/>
              <a:ea typeface="Lucida Sans" charset="0"/>
              <a:cs typeface="Lucida Sans" charset="0"/>
            </a:endParaRPr>
          </a:p>
        </p:txBody>
      </p:sp>
      <p:sp>
        <p:nvSpPr>
          <p:cNvPr id="2" name="Title 1">
            <a:extLst>
              <a:ext uri="{FF2B5EF4-FFF2-40B4-BE49-F238E27FC236}">
                <a16:creationId xmlns:a16="http://schemas.microsoft.com/office/drawing/2014/main" xmlns="" id="{E40C7CDD-A2B1-4BEC-9233-7942479F9CD6}"/>
              </a:ext>
            </a:extLst>
          </p:cNvPr>
          <p:cNvSpPr>
            <a:spLocks noGrp="1"/>
          </p:cNvSpPr>
          <p:nvPr>
            <p:ph type="title"/>
          </p:nvPr>
        </p:nvSpPr>
        <p:spPr/>
        <p:txBody>
          <a:bodyPr/>
          <a:lstStyle/>
          <a:p>
            <a:r>
              <a:rPr lang="en-GB" dirty="0" smtClean="0"/>
              <a:t>Energy policy exercise (2)</a:t>
            </a:r>
            <a:endParaRPr lang="en-GB" dirty="0"/>
          </a:p>
        </p:txBody>
      </p:sp>
      <p:sp>
        <p:nvSpPr>
          <p:cNvPr id="5" name="Slide Number Placeholder 4">
            <a:extLst>
              <a:ext uri="{FF2B5EF4-FFF2-40B4-BE49-F238E27FC236}">
                <a16:creationId xmlns:a16="http://schemas.microsoft.com/office/drawing/2014/main" xmlns="" id="{50530CAA-206E-4882-9478-B1446CA5EE1C}"/>
              </a:ext>
            </a:extLst>
          </p:cNvPr>
          <p:cNvSpPr>
            <a:spLocks noGrp="1"/>
          </p:cNvSpPr>
          <p:nvPr>
            <p:ph type="sldNum" sz="quarter" idx="12"/>
          </p:nvPr>
        </p:nvSpPr>
        <p:spPr/>
        <p:txBody>
          <a:bodyPr/>
          <a:lstStyle/>
          <a:p>
            <a:fld id="{4E85AB73-56D2-1C41-8ADB-79B9069DE6DF}" type="slidenum">
              <a:rPr lang="en-US" smtClean="0"/>
              <a:t>30</a:t>
            </a:fld>
            <a:endParaRPr lang="en-US"/>
          </a:p>
        </p:txBody>
      </p:sp>
      <p:sp>
        <p:nvSpPr>
          <p:cNvPr id="6" name="Footer Placeholder 5">
            <a:extLst>
              <a:ext uri="{FF2B5EF4-FFF2-40B4-BE49-F238E27FC236}">
                <a16:creationId xmlns:a16="http://schemas.microsoft.com/office/drawing/2014/main" xmlns="" id="{D1EF03B7-D162-4DD5-BE1F-FF00055C7217}"/>
              </a:ext>
            </a:extLst>
          </p:cNvPr>
          <p:cNvSpPr>
            <a:spLocks noGrp="1"/>
          </p:cNvSpPr>
          <p:nvPr>
            <p:ph type="ftr" sz="quarter" idx="3"/>
          </p:nvPr>
        </p:nvSpPr>
        <p:spPr/>
        <p:txBody>
          <a:bodyPr/>
          <a:lstStyle/>
          <a:p>
            <a:r>
              <a:rPr lang="en-GB"/>
              <a:t>www.climatecloud.org</a:t>
            </a:r>
            <a:endParaRPr lang="en-GB" dirty="0"/>
          </a:p>
        </p:txBody>
      </p:sp>
      <p:sp>
        <p:nvSpPr>
          <p:cNvPr id="7" name="Rounded Rectangle 25">
            <a:extLst>
              <a:ext uri="{FF2B5EF4-FFF2-40B4-BE49-F238E27FC236}">
                <a16:creationId xmlns:a16="http://schemas.microsoft.com/office/drawing/2014/main" xmlns="" id="{02DEC7DA-0226-4296-B51D-D3564AEDE2CF}"/>
              </a:ext>
            </a:extLst>
          </p:cNvPr>
          <p:cNvSpPr/>
          <p:nvPr/>
        </p:nvSpPr>
        <p:spPr>
          <a:xfrm>
            <a:off x="591457" y="1325306"/>
            <a:ext cx="11226295" cy="42825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The table below shows a number of energy policies.  By re-creating this table, comment on each against the three aspects of the energy </a:t>
            </a:r>
            <a:r>
              <a:rPr lang="en-US" sz="1200" dirty="0" err="1">
                <a:solidFill>
                  <a:schemeClr val="accent1"/>
                </a:solidFill>
                <a:latin typeface="Lucida Sans" charset="0"/>
                <a:ea typeface="Lucida Sans" charset="0"/>
                <a:cs typeface="Lucida Sans" charset="0"/>
              </a:rPr>
              <a:t>trilema</a:t>
            </a:r>
            <a:r>
              <a:rPr lang="en-US" sz="1200" dirty="0">
                <a:solidFill>
                  <a:schemeClr val="accent1"/>
                </a:solidFill>
                <a:latin typeface="Lucida Sans" charset="0"/>
                <a:ea typeface="Lucida Sans" charset="0"/>
                <a:cs typeface="Lucida Sans" charset="0"/>
              </a:rPr>
              <a:t>.</a:t>
            </a:r>
          </a:p>
        </p:txBody>
      </p:sp>
      <p:sp>
        <p:nvSpPr>
          <p:cNvPr id="8" name="Rounded Rectangle 5">
            <a:extLst>
              <a:ext uri="{FF2B5EF4-FFF2-40B4-BE49-F238E27FC236}">
                <a16:creationId xmlns:a16="http://schemas.microsoft.com/office/drawing/2014/main" xmlns="" id="{CEAB4DD0-F1DB-43BF-927D-219C07F14082}"/>
              </a:ext>
            </a:extLst>
          </p:cNvPr>
          <p:cNvSpPr/>
          <p:nvPr/>
        </p:nvSpPr>
        <p:spPr>
          <a:xfrm>
            <a:off x="591457" y="2126798"/>
            <a:ext cx="4431956" cy="27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Policy</a:t>
            </a:r>
          </a:p>
        </p:txBody>
      </p:sp>
      <p:sp>
        <p:nvSpPr>
          <p:cNvPr id="9" name="Rounded Rectangle 5">
            <a:extLst>
              <a:ext uri="{FF2B5EF4-FFF2-40B4-BE49-F238E27FC236}">
                <a16:creationId xmlns:a16="http://schemas.microsoft.com/office/drawing/2014/main" xmlns="" id="{FB1958F5-D691-4E2B-9FA4-408AE63E457C}"/>
              </a:ext>
            </a:extLst>
          </p:cNvPr>
          <p:cNvSpPr/>
          <p:nvPr/>
        </p:nvSpPr>
        <p:spPr>
          <a:xfrm>
            <a:off x="5175813" y="2126798"/>
            <a:ext cx="2122025" cy="27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Security of supply</a:t>
            </a:r>
          </a:p>
        </p:txBody>
      </p:sp>
      <p:sp>
        <p:nvSpPr>
          <p:cNvPr id="10" name="Rounded Rectangle 5">
            <a:extLst>
              <a:ext uri="{FF2B5EF4-FFF2-40B4-BE49-F238E27FC236}">
                <a16:creationId xmlns:a16="http://schemas.microsoft.com/office/drawing/2014/main" xmlns="" id="{587084A1-76D9-48E3-9878-6E40F7B8EC31}"/>
              </a:ext>
            </a:extLst>
          </p:cNvPr>
          <p:cNvSpPr/>
          <p:nvPr/>
        </p:nvSpPr>
        <p:spPr>
          <a:xfrm>
            <a:off x="7435770" y="2126798"/>
            <a:ext cx="2122025" cy="27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Green agenda</a:t>
            </a:r>
          </a:p>
        </p:txBody>
      </p:sp>
      <p:sp>
        <p:nvSpPr>
          <p:cNvPr id="11" name="Rounded Rectangle 5">
            <a:extLst>
              <a:ext uri="{FF2B5EF4-FFF2-40B4-BE49-F238E27FC236}">
                <a16:creationId xmlns:a16="http://schemas.microsoft.com/office/drawing/2014/main" xmlns="" id="{60670CE4-B2C5-4707-B9D1-99AC69A16E69}"/>
              </a:ext>
            </a:extLst>
          </p:cNvPr>
          <p:cNvSpPr/>
          <p:nvPr/>
        </p:nvSpPr>
        <p:spPr>
          <a:xfrm>
            <a:off x="9695727" y="2126798"/>
            <a:ext cx="2122025" cy="272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panose="020B0602030504020204" pitchFamily="34" charset="0"/>
                <a:ea typeface="Palatino" charset="0"/>
                <a:cs typeface="Palatino" charset="0"/>
              </a:rPr>
              <a:t>Cost of energy</a:t>
            </a:r>
          </a:p>
        </p:txBody>
      </p:sp>
      <p:sp>
        <p:nvSpPr>
          <p:cNvPr id="12" name="TextBox 11">
            <a:extLst>
              <a:ext uri="{FF2B5EF4-FFF2-40B4-BE49-F238E27FC236}">
                <a16:creationId xmlns:a16="http://schemas.microsoft.com/office/drawing/2014/main" xmlns="" id="{FE3C1DC0-4E2A-493E-9428-EC9916CA52FB}"/>
              </a:ext>
            </a:extLst>
          </p:cNvPr>
          <p:cNvSpPr txBox="1"/>
          <p:nvPr/>
        </p:nvSpPr>
        <p:spPr>
          <a:xfrm>
            <a:off x="591456" y="2633616"/>
            <a:ext cx="4431955" cy="261610"/>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The introduction of subsidies for renewable energy</a:t>
            </a:r>
          </a:p>
        </p:txBody>
      </p:sp>
      <p:sp>
        <p:nvSpPr>
          <p:cNvPr id="13" name="TextBox 12">
            <a:extLst>
              <a:ext uri="{FF2B5EF4-FFF2-40B4-BE49-F238E27FC236}">
                <a16:creationId xmlns:a16="http://schemas.microsoft.com/office/drawing/2014/main" xmlns="" id="{865EB528-473E-40FC-803E-10205031BDF5}"/>
              </a:ext>
            </a:extLst>
          </p:cNvPr>
          <p:cNvSpPr txBox="1"/>
          <p:nvPr/>
        </p:nvSpPr>
        <p:spPr>
          <a:xfrm>
            <a:off x="591455" y="5331394"/>
            <a:ext cx="4431955" cy="261610"/>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Development of new electricity interconnectors with Europe</a:t>
            </a:r>
          </a:p>
        </p:txBody>
      </p:sp>
      <p:cxnSp>
        <p:nvCxnSpPr>
          <p:cNvPr id="4" name="Straight Connector 3">
            <a:extLst>
              <a:ext uri="{FF2B5EF4-FFF2-40B4-BE49-F238E27FC236}">
                <a16:creationId xmlns:a16="http://schemas.microsoft.com/office/drawing/2014/main" xmlns="" id="{707A8B1D-7844-43BF-942F-0B3642D93CF8}"/>
              </a:ext>
            </a:extLst>
          </p:cNvPr>
          <p:cNvCxnSpPr/>
          <p:nvPr/>
        </p:nvCxnSpPr>
        <p:spPr>
          <a:xfrm>
            <a:off x="633609" y="3471859"/>
            <a:ext cx="11226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D67AAA1-C566-4804-BB42-12E95C5F3021}"/>
              </a:ext>
            </a:extLst>
          </p:cNvPr>
          <p:cNvCxnSpPr/>
          <p:nvPr/>
        </p:nvCxnSpPr>
        <p:spPr>
          <a:xfrm>
            <a:off x="633609" y="4374864"/>
            <a:ext cx="1122629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F2D7766-BAA2-4E34-BD61-5EF7C19CEE3B}"/>
              </a:ext>
            </a:extLst>
          </p:cNvPr>
          <p:cNvSpPr txBox="1"/>
          <p:nvPr/>
        </p:nvSpPr>
        <p:spPr>
          <a:xfrm>
            <a:off x="591458" y="3536622"/>
            <a:ext cx="4431955" cy="261610"/>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Development of new nuclear power stations</a:t>
            </a:r>
          </a:p>
        </p:txBody>
      </p:sp>
      <p:cxnSp>
        <p:nvCxnSpPr>
          <p:cNvPr id="16" name="Straight Connector 15">
            <a:extLst>
              <a:ext uri="{FF2B5EF4-FFF2-40B4-BE49-F238E27FC236}">
                <a16:creationId xmlns:a16="http://schemas.microsoft.com/office/drawing/2014/main" xmlns="" id="{AB7A4827-2C35-474E-B2EE-B5A10FAB0E0D}"/>
              </a:ext>
            </a:extLst>
          </p:cNvPr>
          <p:cNvCxnSpPr/>
          <p:nvPr/>
        </p:nvCxnSpPr>
        <p:spPr>
          <a:xfrm>
            <a:off x="633609" y="5277869"/>
            <a:ext cx="1122629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D78F1E22-AB81-43D7-ABCA-7339B79C2D62}"/>
              </a:ext>
            </a:extLst>
          </p:cNvPr>
          <p:cNvSpPr txBox="1"/>
          <p:nvPr/>
        </p:nvSpPr>
        <p:spPr>
          <a:xfrm>
            <a:off x="591454" y="4432173"/>
            <a:ext cx="4431955" cy="430887"/>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Implementation of a gas supply price cap for residential customers</a:t>
            </a:r>
          </a:p>
        </p:txBody>
      </p:sp>
      <p:cxnSp>
        <p:nvCxnSpPr>
          <p:cNvPr id="18" name="Straight Connector 17">
            <a:extLst>
              <a:ext uri="{FF2B5EF4-FFF2-40B4-BE49-F238E27FC236}">
                <a16:creationId xmlns:a16="http://schemas.microsoft.com/office/drawing/2014/main" xmlns="" id="{6262025B-5EBB-4AA7-A4C7-2AEDB1532099}"/>
              </a:ext>
            </a:extLst>
          </p:cNvPr>
          <p:cNvCxnSpPr/>
          <p:nvPr/>
        </p:nvCxnSpPr>
        <p:spPr>
          <a:xfrm>
            <a:off x="633609" y="6289736"/>
            <a:ext cx="112262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7DCCBDB-05B6-441D-A2D6-88E7D68C986B}"/>
              </a:ext>
            </a:extLst>
          </p:cNvPr>
          <p:cNvCxnSpPr/>
          <p:nvPr/>
        </p:nvCxnSpPr>
        <p:spPr>
          <a:xfrm>
            <a:off x="633609" y="2568854"/>
            <a:ext cx="1122629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E62403D9-43BD-4029-A3ED-89CF2AEE844B}"/>
              </a:ext>
            </a:extLst>
          </p:cNvPr>
          <p:cNvSpPr txBox="1"/>
          <p:nvPr/>
        </p:nvSpPr>
        <p:spPr>
          <a:xfrm>
            <a:off x="5175811" y="2648420"/>
            <a:ext cx="2122027" cy="600164"/>
          </a:xfrm>
          <a:prstGeom prst="rect">
            <a:avLst/>
          </a:prstGeom>
          <a:noFill/>
        </p:spPr>
        <p:txBody>
          <a:bodyPr wrap="square" rtlCol="0">
            <a:spAutoFit/>
          </a:bodyPr>
          <a:lstStyle>
            <a:defPPr>
              <a:defRPr lang="en-US"/>
            </a:defPPr>
            <a:lvl1pPr marL="171450" indent="-171450">
              <a:buFont typeface="Arial" charset="0"/>
              <a:buChar char="•"/>
              <a:defRPr sz="1100">
                <a:solidFill>
                  <a:schemeClr val="bg1"/>
                </a:solidFill>
                <a:latin typeface="Lucida Sans" charset="0"/>
                <a:ea typeface="Lucida Sans" charset="0"/>
                <a:cs typeface="Lucida Sans" charset="0"/>
              </a:defRPr>
            </a:lvl1pPr>
          </a:lstStyle>
          <a:p>
            <a:r>
              <a:rPr lang="en-US" dirty="0"/>
              <a:t>Solar and wind are intermittent and therefore unpredictable.  </a:t>
            </a:r>
          </a:p>
        </p:txBody>
      </p:sp>
      <p:sp>
        <p:nvSpPr>
          <p:cNvPr id="21" name="TextBox 20">
            <a:extLst>
              <a:ext uri="{FF2B5EF4-FFF2-40B4-BE49-F238E27FC236}">
                <a16:creationId xmlns:a16="http://schemas.microsoft.com/office/drawing/2014/main" xmlns="" id="{16FD1150-2E2A-4981-9EDC-CC8CFF3C78BE}"/>
              </a:ext>
            </a:extLst>
          </p:cNvPr>
          <p:cNvSpPr txBox="1"/>
          <p:nvPr/>
        </p:nvSpPr>
        <p:spPr>
          <a:xfrm>
            <a:off x="7435768" y="2648420"/>
            <a:ext cx="2122027" cy="600164"/>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Subsidies promote the deployment of renewable generation</a:t>
            </a:r>
          </a:p>
        </p:txBody>
      </p:sp>
      <p:sp>
        <p:nvSpPr>
          <p:cNvPr id="22" name="TextBox 21">
            <a:extLst>
              <a:ext uri="{FF2B5EF4-FFF2-40B4-BE49-F238E27FC236}">
                <a16:creationId xmlns:a16="http://schemas.microsoft.com/office/drawing/2014/main" xmlns="" id="{99ED0714-FAF1-4E25-A3AE-45DDE337592C}"/>
              </a:ext>
            </a:extLst>
          </p:cNvPr>
          <p:cNvSpPr txBox="1"/>
          <p:nvPr/>
        </p:nvSpPr>
        <p:spPr>
          <a:xfrm>
            <a:off x="9695725" y="2648420"/>
            <a:ext cx="2122027" cy="769441"/>
          </a:xfrm>
          <a:prstGeom prst="rect">
            <a:avLst/>
          </a:prstGeom>
          <a:noFill/>
        </p:spPr>
        <p:txBody>
          <a:bodyPr wrap="square" rtlCol="0">
            <a:spAutoFit/>
          </a:bodyPr>
          <a:lstStyle>
            <a:defPPr>
              <a:defRPr lang="en-US"/>
            </a:defPPr>
            <a:lvl1pPr marL="171450" indent="-171450">
              <a:buFont typeface="Arial" charset="0"/>
              <a:buChar char="•"/>
              <a:defRPr sz="1100">
                <a:solidFill>
                  <a:schemeClr val="bg1"/>
                </a:solidFill>
                <a:latin typeface="Lucida Sans" charset="0"/>
                <a:ea typeface="Lucida Sans" charset="0"/>
                <a:cs typeface="Lucida Sans" charset="0"/>
              </a:defRPr>
            </a:lvl1pPr>
          </a:lstStyle>
          <a:p>
            <a:r>
              <a:rPr lang="en-US" dirty="0"/>
              <a:t>Subsidies increase the cost of energy as the cost of the subsidy is passed to end users</a:t>
            </a:r>
          </a:p>
        </p:txBody>
      </p:sp>
      <p:sp>
        <p:nvSpPr>
          <p:cNvPr id="23" name="TextBox 22">
            <a:extLst>
              <a:ext uri="{FF2B5EF4-FFF2-40B4-BE49-F238E27FC236}">
                <a16:creationId xmlns:a16="http://schemas.microsoft.com/office/drawing/2014/main" xmlns="" id="{D7BBC4D3-6C95-4699-9EED-FEDF4C8E454D}"/>
              </a:ext>
            </a:extLst>
          </p:cNvPr>
          <p:cNvSpPr txBox="1"/>
          <p:nvPr/>
        </p:nvSpPr>
        <p:spPr>
          <a:xfrm>
            <a:off x="5175811" y="3536622"/>
            <a:ext cx="2122027" cy="430887"/>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Nuclear power is highly predictable and constant</a:t>
            </a:r>
          </a:p>
        </p:txBody>
      </p:sp>
      <p:sp>
        <p:nvSpPr>
          <p:cNvPr id="24" name="TextBox 23">
            <a:extLst>
              <a:ext uri="{FF2B5EF4-FFF2-40B4-BE49-F238E27FC236}">
                <a16:creationId xmlns:a16="http://schemas.microsoft.com/office/drawing/2014/main" xmlns="" id="{FDE09DED-15EC-4CDB-880D-E99920537281}"/>
              </a:ext>
            </a:extLst>
          </p:cNvPr>
          <p:cNvSpPr txBox="1"/>
          <p:nvPr/>
        </p:nvSpPr>
        <p:spPr>
          <a:xfrm>
            <a:off x="7435768" y="3536622"/>
            <a:ext cx="2122027" cy="600164"/>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Emissions from the operations of a nuclear plant are low</a:t>
            </a:r>
          </a:p>
        </p:txBody>
      </p:sp>
      <p:sp>
        <p:nvSpPr>
          <p:cNvPr id="25" name="TextBox 24">
            <a:extLst>
              <a:ext uri="{FF2B5EF4-FFF2-40B4-BE49-F238E27FC236}">
                <a16:creationId xmlns:a16="http://schemas.microsoft.com/office/drawing/2014/main" xmlns="" id="{575E1242-5E17-407C-A018-98322248497C}"/>
              </a:ext>
            </a:extLst>
          </p:cNvPr>
          <p:cNvSpPr txBox="1"/>
          <p:nvPr/>
        </p:nvSpPr>
        <p:spPr>
          <a:xfrm>
            <a:off x="9695725" y="3536622"/>
            <a:ext cx="2122027" cy="769441"/>
          </a:xfrm>
          <a:prstGeom prst="rect">
            <a:avLst/>
          </a:prstGeom>
          <a:noFill/>
        </p:spPr>
        <p:txBody>
          <a:bodyPr wrap="square" rtlCol="0">
            <a:spAutoFit/>
          </a:bodyPr>
          <a:lstStyle/>
          <a:p>
            <a:pPr marL="171450" indent="-171450">
              <a:buFont typeface="Arial" charset="0"/>
              <a:buChar char="•"/>
            </a:pPr>
            <a:r>
              <a:rPr lang="en-US" sz="1100" dirty="0">
                <a:solidFill>
                  <a:schemeClr val="bg1"/>
                </a:solidFill>
                <a:latin typeface="Lucida Sans" charset="0"/>
                <a:ea typeface="Lucida Sans" charset="0"/>
                <a:cs typeface="Lucida Sans" charset="0"/>
              </a:rPr>
              <a:t>High cost of energy as a result of high upfront costs associated with construction</a:t>
            </a:r>
          </a:p>
        </p:txBody>
      </p:sp>
      <p:sp>
        <p:nvSpPr>
          <p:cNvPr id="26" name="TextBox 25">
            <a:extLst>
              <a:ext uri="{FF2B5EF4-FFF2-40B4-BE49-F238E27FC236}">
                <a16:creationId xmlns:a16="http://schemas.microsoft.com/office/drawing/2014/main" xmlns="" id="{FC2F6E21-844F-4CF8-8689-4430F9EB865D}"/>
              </a:ext>
            </a:extLst>
          </p:cNvPr>
          <p:cNvSpPr txBox="1"/>
          <p:nvPr/>
        </p:nvSpPr>
        <p:spPr>
          <a:xfrm>
            <a:off x="5175811" y="4433951"/>
            <a:ext cx="2122027" cy="600164"/>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Unlikely to have an impact on security of supply</a:t>
            </a:r>
          </a:p>
        </p:txBody>
      </p:sp>
      <p:sp>
        <p:nvSpPr>
          <p:cNvPr id="27" name="TextBox 26">
            <a:extLst>
              <a:ext uri="{FF2B5EF4-FFF2-40B4-BE49-F238E27FC236}">
                <a16:creationId xmlns:a16="http://schemas.microsoft.com/office/drawing/2014/main" xmlns="" id="{C7672D84-892D-4A02-9078-B3FBACCC857D}"/>
              </a:ext>
            </a:extLst>
          </p:cNvPr>
          <p:cNvSpPr txBox="1"/>
          <p:nvPr/>
        </p:nvSpPr>
        <p:spPr>
          <a:xfrm>
            <a:off x="7435768" y="4433951"/>
            <a:ext cx="2122027" cy="430887"/>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Unlikely to have an impact on green agenda</a:t>
            </a:r>
          </a:p>
        </p:txBody>
      </p:sp>
      <p:sp>
        <p:nvSpPr>
          <p:cNvPr id="28" name="TextBox 27">
            <a:extLst>
              <a:ext uri="{FF2B5EF4-FFF2-40B4-BE49-F238E27FC236}">
                <a16:creationId xmlns:a16="http://schemas.microsoft.com/office/drawing/2014/main" xmlns="" id="{FB3C3AD9-3527-4E14-817E-0BD72872A83E}"/>
              </a:ext>
            </a:extLst>
          </p:cNvPr>
          <p:cNvSpPr txBox="1"/>
          <p:nvPr/>
        </p:nvSpPr>
        <p:spPr>
          <a:xfrm>
            <a:off x="9695725" y="4433951"/>
            <a:ext cx="2122027" cy="600164"/>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Capping energy prices limits the costs consumers pay</a:t>
            </a:r>
          </a:p>
        </p:txBody>
      </p:sp>
      <p:sp>
        <p:nvSpPr>
          <p:cNvPr id="29" name="TextBox 28">
            <a:extLst>
              <a:ext uri="{FF2B5EF4-FFF2-40B4-BE49-F238E27FC236}">
                <a16:creationId xmlns:a16="http://schemas.microsoft.com/office/drawing/2014/main" xmlns="" id="{D9E5EE2B-258E-4EB4-807D-6B2A4A1F6970}"/>
              </a:ext>
            </a:extLst>
          </p:cNvPr>
          <p:cNvSpPr txBox="1"/>
          <p:nvPr/>
        </p:nvSpPr>
        <p:spPr>
          <a:xfrm>
            <a:off x="5175813" y="5327573"/>
            <a:ext cx="2122027" cy="938719"/>
          </a:xfrm>
          <a:prstGeom prst="rect">
            <a:avLst/>
          </a:prstGeom>
          <a:noFill/>
        </p:spPr>
        <p:txBody>
          <a:bodyPr wrap="square" rtlCol="0">
            <a:spAutoFit/>
          </a:bodyPr>
          <a:lstStyle/>
          <a:p>
            <a:pPr marL="171450" indent="-171450">
              <a:buFont typeface="Arial" charset="0"/>
              <a:buChar char="•"/>
            </a:pPr>
            <a:r>
              <a:rPr lang="en-US" sz="1100" dirty="0">
                <a:latin typeface="Lucida Sans" charset="0"/>
                <a:ea typeface="Lucida Sans" charset="0"/>
                <a:cs typeface="Lucida Sans" charset="0"/>
              </a:rPr>
              <a:t>More interconnection increases the potential sources of supply and therefore enhances security</a:t>
            </a:r>
          </a:p>
        </p:txBody>
      </p:sp>
      <p:sp>
        <p:nvSpPr>
          <p:cNvPr id="30" name="TextBox 29">
            <a:extLst>
              <a:ext uri="{FF2B5EF4-FFF2-40B4-BE49-F238E27FC236}">
                <a16:creationId xmlns:a16="http://schemas.microsoft.com/office/drawing/2014/main" xmlns="" id="{6C7830AE-3881-4283-A92A-F03A6741BA66}"/>
              </a:ext>
            </a:extLst>
          </p:cNvPr>
          <p:cNvSpPr txBox="1"/>
          <p:nvPr/>
        </p:nvSpPr>
        <p:spPr>
          <a:xfrm>
            <a:off x="7435770" y="5327573"/>
            <a:ext cx="2122027" cy="600164"/>
          </a:xfrm>
          <a:prstGeom prst="rect">
            <a:avLst/>
          </a:prstGeom>
          <a:noFill/>
        </p:spPr>
        <p:txBody>
          <a:bodyPr wrap="square" rtlCol="0">
            <a:spAutoFit/>
          </a:bodyPr>
          <a:lstStyle/>
          <a:p>
            <a:pPr marL="171450" indent="-171450">
              <a:buFont typeface="Arial" charset="0"/>
              <a:buChar char="•"/>
            </a:pPr>
            <a:r>
              <a:rPr lang="en-US" sz="1100" dirty="0" smtClean="0">
                <a:latin typeface="Lucida Sans" charset="0"/>
                <a:ea typeface="Lucida Sans" charset="0"/>
                <a:cs typeface="Lucida Sans" charset="0"/>
              </a:rPr>
              <a:t>Dependent of the make-up of energy at the source</a:t>
            </a:r>
            <a:endParaRPr lang="en-US" sz="1100" dirty="0">
              <a:latin typeface="Lucida Sans" charset="0"/>
              <a:ea typeface="Lucida Sans" charset="0"/>
              <a:cs typeface="Lucida Sans" charset="0"/>
            </a:endParaRPr>
          </a:p>
        </p:txBody>
      </p:sp>
      <p:sp>
        <p:nvSpPr>
          <p:cNvPr id="31" name="TextBox 30">
            <a:extLst>
              <a:ext uri="{FF2B5EF4-FFF2-40B4-BE49-F238E27FC236}">
                <a16:creationId xmlns:a16="http://schemas.microsoft.com/office/drawing/2014/main" xmlns="" id="{3212F960-77C6-4970-B56D-9DE75C749581}"/>
              </a:ext>
            </a:extLst>
          </p:cNvPr>
          <p:cNvSpPr txBox="1"/>
          <p:nvPr/>
        </p:nvSpPr>
        <p:spPr>
          <a:xfrm>
            <a:off x="9695727" y="5327573"/>
            <a:ext cx="2122027" cy="938719"/>
          </a:xfrm>
          <a:prstGeom prst="rect">
            <a:avLst/>
          </a:prstGeom>
          <a:noFill/>
        </p:spPr>
        <p:txBody>
          <a:bodyPr wrap="square" rtlCol="0">
            <a:spAutoFit/>
          </a:bodyPr>
          <a:lstStyle>
            <a:defPPr>
              <a:defRPr lang="en-US"/>
            </a:defPPr>
            <a:lvl1pPr marL="171450" indent="-171450">
              <a:buFont typeface="Arial" charset="0"/>
              <a:buChar char="•"/>
              <a:defRPr sz="1100">
                <a:solidFill>
                  <a:schemeClr val="bg1"/>
                </a:solidFill>
                <a:latin typeface="Lucida Sans" charset="0"/>
                <a:ea typeface="Lucida Sans" charset="0"/>
                <a:cs typeface="Lucida Sans" charset="0"/>
              </a:defRPr>
            </a:lvl1pPr>
          </a:lstStyle>
          <a:p>
            <a:r>
              <a:rPr lang="en-US" dirty="0"/>
              <a:t>Interconnectors are expensive to build and the costs of the energy is dependent on the cost of energy at the origin</a:t>
            </a:r>
          </a:p>
        </p:txBody>
      </p:sp>
    </p:spTree>
    <p:extLst>
      <p:ext uri="{BB962C8B-B14F-4D97-AF65-F5344CB8AC3E}">
        <p14:creationId xmlns:p14="http://schemas.microsoft.com/office/powerpoint/2010/main" val="295729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DEC27-0293-4345-B010-6F1912825FF5}"/>
              </a:ext>
            </a:extLst>
          </p:cNvPr>
          <p:cNvSpPr>
            <a:spLocks noGrp="1"/>
          </p:cNvSpPr>
          <p:nvPr>
            <p:ph type="title"/>
          </p:nvPr>
        </p:nvSpPr>
        <p:spPr/>
        <p:txBody>
          <a:bodyPr/>
          <a:lstStyle/>
          <a:p>
            <a:r>
              <a:rPr lang="en-GB" dirty="0"/>
              <a:t>Energy flows</a:t>
            </a:r>
          </a:p>
        </p:txBody>
      </p:sp>
      <p:sp>
        <p:nvSpPr>
          <p:cNvPr id="5" name="Slide Number Placeholder 4">
            <a:extLst>
              <a:ext uri="{FF2B5EF4-FFF2-40B4-BE49-F238E27FC236}">
                <a16:creationId xmlns:a16="http://schemas.microsoft.com/office/drawing/2014/main" xmlns="" id="{7C51194B-B5B3-4FA4-94C2-8881937BE1BA}"/>
              </a:ext>
            </a:extLst>
          </p:cNvPr>
          <p:cNvSpPr>
            <a:spLocks noGrp="1"/>
          </p:cNvSpPr>
          <p:nvPr>
            <p:ph type="sldNum" sz="quarter" idx="12"/>
          </p:nvPr>
        </p:nvSpPr>
        <p:spPr/>
        <p:txBody>
          <a:bodyPr/>
          <a:lstStyle/>
          <a:p>
            <a:fld id="{4E85AB73-56D2-1C41-8ADB-79B9069DE6DF}" type="slidenum">
              <a:rPr lang="en-US" smtClean="0"/>
              <a:t>4</a:t>
            </a:fld>
            <a:endParaRPr lang="en-US"/>
          </a:p>
        </p:txBody>
      </p:sp>
      <p:sp>
        <p:nvSpPr>
          <p:cNvPr id="6" name="Footer Placeholder 5">
            <a:extLst>
              <a:ext uri="{FF2B5EF4-FFF2-40B4-BE49-F238E27FC236}">
                <a16:creationId xmlns:a16="http://schemas.microsoft.com/office/drawing/2014/main" xmlns="" id="{DD3824A6-D08E-43DD-AC8D-5123E0FD64B8}"/>
              </a:ext>
            </a:extLst>
          </p:cNvPr>
          <p:cNvSpPr>
            <a:spLocks noGrp="1"/>
          </p:cNvSpPr>
          <p:nvPr>
            <p:ph type="ftr" sz="quarter" idx="3"/>
          </p:nvPr>
        </p:nvSpPr>
        <p:spPr/>
        <p:txBody>
          <a:bodyPr/>
          <a:lstStyle/>
          <a:p>
            <a:r>
              <a:rPr lang="en-US"/>
              <a:t>www.climatecloud.org</a:t>
            </a:r>
            <a:endParaRPr lang="en-US" dirty="0"/>
          </a:p>
        </p:txBody>
      </p:sp>
      <p:sp>
        <p:nvSpPr>
          <p:cNvPr id="10" name="Rectangle 9">
            <a:extLst>
              <a:ext uri="{FF2B5EF4-FFF2-40B4-BE49-F238E27FC236}">
                <a16:creationId xmlns:a16="http://schemas.microsoft.com/office/drawing/2014/main" xmlns="" id="{6A54C30F-781B-4E1B-877C-D7AE955FF3EF}"/>
              </a:ext>
            </a:extLst>
          </p:cNvPr>
          <p:cNvSpPr/>
          <p:nvPr/>
        </p:nvSpPr>
        <p:spPr>
          <a:xfrm>
            <a:off x="7526791" y="3606261"/>
            <a:ext cx="3298785" cy="566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accent1"/>
                </a:solidFill>
                <a:latin typeface="Lucida Sans" charset="0"/>
                <a:ea typeface="Lucida Sans" charset="0"/>
                <a:cs typeface="Lucida Sans" charset="0"/>
              </a:rPr>
              <a:t>Electricity</a:t>
            </a:r>
          </a:p>
          <a:p>
            <a:pPr algn="ctr"/>
            <a:endParaRPr lang="en-GB" sz="1200" b="1" dirty="0">
              <a:solidFill>
                <a:schemeClr val="accent1"/>
              </a:solidFill>
              <a:latin typeface="Lucida Sans" charset="0"/>
              <a:ea typeface="Lucida Sans" charset="0"/>
              <a:cs typeface="Lucida Sans" charset="0"/>
            </a:endParaRPr>
          </a:p>
        </p:txBody>
      </p:sp>
      <p:sp>
        <p:nvSpPr>
          <p:cNvPr id="11" name="Rectangle 10">
            <a:extLst>
              <a:ext uri="{FF2B5EF4-FFF2-40B4-BE49-F238E27FC236}">
                <a16:creationId xmlns:a16="http://schemas.microsoft.com/office/drawing/2014/main" xmlns="" id="{53203C86-9751-4AED-8DED-5238F8AB4322}"/>
              </a:ext>
            </a:extLst>
          </p:cNvPr>
          <p:cNvSpPr/>
          <p:nvPr/>
        </p:nvSpPr>
        <p:spPr>
          <a:xfrm>
            <a:off x="7521616" y="4305256"/>
            <a:ext cx="3298785" cy="579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accent1"/>
                </a:solidFill>
                <a:latin typeface="Lucida Sans" charset="0"/>
                <a:ea typeface="Lucida Sans" charset="0"/>
                <a:cs typeface="Lucida Sans" charset="0"/>
              </a:rPr>
              <a:t>Heat</a:t>
            </a:r>
          </a:p>
          <a:p>
            <a:pPr algn="ctr"/>
            <a:endParaRPr lang="en-GB" sz="1200" b="1" dirty="0">
              <a:solidFill>
                <a:schemeClr val="accent1"/>
              </a:solidFill>
              <a:latin typeface="Lucida Sans" charset="0"/>
              <a:ea typeface="Lucida Sans" charset="0"/>
              <a:cs typeface="Lucida Sans" charset="0"/>
            </a:endParaRPr>
          </a:p>
        </p:txBody>
      </p:sp>
      <p:sp>
        <p:nvSpPr>
          <p:cNvPr id="12" name="Rectangle 11">
            <a:extLst>
              <a:ext uri="{FF2B5EF4-FFF2-40B4-BE49-F238E27FC236}">
                <a16:creationId xmlns:a16="http://schemas.microsoft.com/office/drawing/2014/main" xmlns="" id="{90809EBD-C0AC-41C9-83B6-DCE16FF46526}"/>
              </a:ext>
            </a:extLst>
          </p:cNvPr>
          <p:cNvSpPr/>
          <p:nvPr/>
        </p:nvSpPr>
        <p:spPr>
          <a:xfrm>
            <a:off x="7521616" y="5006715"/>
            <a:ext cx="3298785" cy="571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accent1"/>
                </a:solidFill>
                <a:latin typeface="Lucida Sans" charset="0"/>
                <a:ea typeface="Lucida Sans" charset="0"/>
                <a:cs typeface="Lucida Sans" charset="0"/>
              </a:rPr>
              <a:t>Transport</a:t>
            </a:r>
          </a:p>
          <a:p>
            <a:pPr algn="ctr"/>
            <a:endParaRPr lang="en-GB" sz="1200" b="1" dirty="0">
              <a:solidFill>
                <a:schemeClr val="accent1"/>
              </a:solidFill>
              <a:latin typeface="Lucida Sans" charset="0"/>
              <a:ea typeface="Lucida Sans" charset="0"/>
              <a:cs typeface="Lucida Sans" charset="0"/>
            </a:endParaRPr>
          </a:p>
        </p:txBody>
      </p:sp>
      <p:sp>
        <p:nvSpPr>
          <p:cNvPr id="13" name="Rectangle 12">
            <a:extLst>
              <a:ext uri="{FF2B5EF4-FFF2-40B4-BE49-F238E27FC236}">
                <a16:creationId xmlns:a16="http://schemas.microsoft.com/office/drawing/2014/main" xmlns="" id="{E9F832B2-7D0A-4553-AD1F-F829D93FDFE9}"/>
              </a:ext>
            </a:extLst>
          </p:cNvPr>
          <p:cNvSpPr/>
          <p:nvPr/>
        </p:nvSpPr>
        <p:spPr>
          <a:xfrm>
            <a:off x="723418" y="1892459"/>
            <a:ext cx="1540097" cy="8893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Finite resources </a:t>
            </a:r>
          </a:p>
          <a:p>
            <a:pPr algn="ctr"/>
            <a:r>
              <a:rPr lang="en-GB" sz="1200" dirty="0">
                <a:solidFill>
                  <a:schemeClr val="accent1"/>
                </a:solidFill>
                <a:latin typeface="Lucida Sans" charset="0"/>
                <a:ea typeface="Lucida Sans" charset="0"/>
                <a:cs typeface="Lucida Sans" charset="0"/>
              </a:rPr>
              <a:t>(e.g. coal, natural gas)</a:t>
            </a:r>
          </a:p>
        </p:txBody>
      </p:sp>
      <p:sp>
        <p:nvSpPr>
          <p:cNvPr id="14" name="Rectangle 13">
            <a:extLst>
              <a:ext uri="{FF2B5EF4-FFF2-40B4-BE49-F238E27FC236}">
                <a16:creationId xmlns:a16="http://schemas.microsoft.com/office/drawing/2014/main" xmlns="" id="{67C13D62-723C-4F40-86C2-9AA2F038FF26}"/>
              </a:ext>
            </a:extLst>
          </p:cNvPr>
          <p:cNvSpPr/>
          <p:nvPr/>
        </p:nvSpPr>
        <p:spPr>
          <a:xfrm>
            <a:off x="2482104" y="1890384"/>
            <a:ext cx="1540097" cy="882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Renewable resources</a:t>
            </a:r>
          </a:p>
          <a:p>
            <a:pPr algn="ctr"/>
            <a:r>
              <a:rPr lang="en-GB" sz="1200" dirty="0">
                <a:solidFill>
                  <a:schemeClr val="accent1"/>
                </a:solidFill>
                <a:latin typeface="Lucida Sans" charset="0"/>
                <a:ea typeface="Lucida Sans" charset="0"/>
                <a:cs typeface="Lucida Sans" charset="0"/>
              </a:rPr>
              <a:t>(e.g. wind, sun)</a:t>
            </a:r>
          </a:p>
        </p:txBody>
      </p:sp>
      <p:sp>
        <p:nvSpPr>
          <p:cNvPr id="15" name="Rectangle 14">
            <a:extLst>
              <a:ext uri="{FF2B5EF4-FFF2-40B4-BE49-F238E27FC236}">
                <a16:creationId xmlns:a16="http://schemas.microsoft.com/office/drawing/2014/main" xmlns="" id="{CDAD4611-AB8E-48C4-A911-FB21D71B10F3}"/>
              </a:ext>
            </a:extLst>
          </p:cNvPr>
          <p:cNvSpPr/>
          <p:nvPr/>
        </p:nvSpPr>
        <p:spPr>
          <a:xfrm>
            <a:off x="4122515" y="2781775"/>
            <a:ext cx="1540097" cy="824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latin typeface="Lucida Sans" charset="0"/>
                <a:ea typeface="Lucida Sans" charset="0"/>
                <a:cs typeface="Lucida Sans" charset="0"/>
              </a:rPr>
              <a:t>Power stations</a:t>
            </a:r>
          </a:p>
        </p:txBody>
      </p:sp>
      <p:sp>
        <p:nvSpPr>
          <p:cNvPr id="16" name="Rectangle 15">
            <a:extLst>
              <a:ext uri="{FF2B5EF4-FFF2-40B4-BE49-F238E27FC236}">
                <a16:creationId xmlns:a16="http://schemas.microsoft.com/office/drawing/2014/main" xmlns="" id="{79137356-A07C-406E-807B-7225537904E6}"/>
              </a:ext>
            </a:extLst>
          </p:cNvPr>
          <p:cNvSpPr/>
          <p:nvPr/>
        </p:nvSpPr>
        <p:spPr>
          <a:xfrm>
            <a:off x="5881203" y="2785414"/>
            <a:ext cx="1540097" cy="819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accent1"/>
                </a:solidFill>
                <a:latin typeface="Lucida Sans" charset="0"/>
                <a:ea typeface="Lucida Sans" charset="0"/>
                <a:cs typeface="Lucida Sans" charset="0"/>
              </a:rPr>
              <a:t>Extraction and refining</a:t>
            </a:r>
            <a:endParaRPr lang="en-GB" sz="1200" dirty="0">
              <a:solidFill>
                <a:schemeClr val="accent1"/>
              </a:solidFill>
              <a:latin typeface="Lucida Sans" charset="0"/>
              <a:ea typeface="Lucida Sans" charset="0"/>
              <a:cs typeface="Lucida Sans" charset="0"/>
            </a:endParaRPr>
          </a:p>
        </p:txBody>
      </p:sp>
      <p:sp>
        <p:nvSpPr>
          <p:cNvPr id="18" name="Arrow: Pentagon 17">
            <a:extLst>
              <a:ext uri="{FF2B5EF4-FFF2-40B4-BE49-F238E27FC236}">
                <a16:creationId xmlns:a16="http://schemas.microsoft.com/office/drawing/2014/main" xmlns="" id="{26EAEC36-0CF2-4881-9941-FFF2F2339964}"/>
              </a:ext>
            </a:extLst>
          </p:cNvPr>
          <p:cNvSpPr/>
          <p:nvPr/>
        </p:nvSpPr>
        <p:spPr>
          <a:xfrm>
            <a:off x="723418" y="1388961"/>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Lucida Sans" charset="0"/>
                <a:ea typeface="Lucida Sans" charset="0"/>
                <a:cs typeface="Lucida Sans" charset="0"/>
              </a:rPr>
              <a:t>Energy Supply</a:t>
            </a:r>
            <a:endParaRPr lang="en-GB" sz="1200" dirty="0">
              <a:latin typeface="Lucida Sans" charset="0"/>
              <a:ea typeface="Lucida Sans" charset="0"/>
              <a:cs typeface="Lucida Sans" charset="0"/>
            </a:endParaRPr>
          </a:p>
        </p:txBody>
      </p:sp>
      <p:sp>
        <p:nvSpPr>
          <p:cNvPr id="19" name="Arrow: Pentagon 18">
            <a:extLst>
              <a:ext uri="{FF2B5EF4-FFF2-40B4-BE49-F238E27FC236}">
                <a16:creationId xmlns:a16="http://schemas.microsoft.com/office/drawing/2014/main" xmlns="" id="{A23BEBFA-82A9-474B-81BC-3BCDBE22F23F}"/>
              </a:ext>
            </a:extLst>
          </p:cNvPr>
          <p:cNvSpPr/>
          <p:nvPr/>
        </p:nvSpPr>
        <p:spPr>
          <a:xfrm>
            <a:off x="4122517" y="1388961"/>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Transformation</a:t>
            </a:r>
          </a:p>
        </p:txBody>
      </p:sp>
      <p:sp>
        <p:nvSpPr>
          <p:cNvPr id="20" name="Arrow: Pentagon 19">
            <a:extLst>
              <a:ext uri="{FF2B5EF4-FFF2-40B4-BE49-F238E27FC236}">
                <a16:creationId xmlns:a16="http://schemas.microsoft.com/office/drawing/2014/main" xmlns="" id="{D19DF7E4-A27B-4C43-BCFD-FB272DA3D1AC}"/>
              </a:ext>
            </a:extLst>
          </p:cNvPr>
          <p:cNvSpPr/>
          <p:nvPr/>
        </p:nvSpPr>
        <p:spPr>
          <a:xfrm>
            <a:off x="7521616" y="1386496"/>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Demand</a:t>
            </a:r>
          </a:p>
        </p:txBody>
      </p:sp>
      <p:sp>
        <p:nvSpPr>
          <p:cNvPr id="21" name="Rounded Rectangle 25">
            <a:extLst>
              <a:ext uri="{FF2B5EF4-FFF2-40B4-BE49-F238E27FC236}">
                <a16:creationId xmlns:a16="http://schemas.microsoft.com/office/drawing/2014/main" xmlns="" id="{434D13C9-6EE0-4FA9-86E1-BE07260E43F0}"/>
              </a:ext>
            </a:extLst>
          </p:cNvPr>
          <p:cNvSpPr/>
          <p:nvPr/>
        </p:nvSpPr>
        <p:spPr>
          <a:xfrm>
            <a:off x="6069876" y="3484808"/>
            <a:ext cx="1127658" cy="72996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Production of natural gas</a:t>
            </a:r>
          </a:p>
        </p:txBody>
      </p:sp>
      <p:sp>
        <p:nvSpPr>
          <p:cNvPr id="22" name="Rounded Rectangle 25">
            <a:extLst>
              <a:ext uri="{FF2B5EF4-FFF2-40B4-BE49-F238E27FC236}">
                <a16:creationId xmlns:a16="http://schemas.microsoft.com/office/drawing/2014/main" xmlns="" id="{60A34163-D1A9-4106-AC88-BD591A1AC48C}"/>
              </a:ext>
            </a:extLst>
          </p:cNvPr>
          <p:cNvSpPr/>
          <p:nvPr/>
        </p:nvSpPr>
        <p:spPr>
          <a:xfrm>
            <a:off x="7656640" y="4403661"/>
            <a:ext cx="1187557" cy="42880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Burning gas for cooking</a:t>
            </a:r>
          </a:p>
        </p:txBody>
      </p:sp>
      <p:cxnSp>
        <p:nvCxnSpPr>
          <p:cNvPr id="24" name="Connector: Curved 3">
            <a:extLst>
              <a:ext uri="{FF2B5EF4-FFF2-40B4-BE49-F238E27FC236}">
                <a16:creationId xmlns:a16="http://schemas.microsoft.com/office/drawing/2014/main" xmlns="" id="{D429194B-E784-453C-B3A9-9411DC19E9D8}"/>
              </a:ext>
            </a:extLst>
          </p:cNvPr>
          <p:cNvCxnSpPr>
            <a:stCxn id="26" idx="3"/>
            <a:endCxn id="21" idx="1"/>
          </p:cNvCxnSpPr>
          <p:nvPr/>
        </p:nvCxnSpPr>
        <p:spPr>
          <a:xfrm>
            <a:off x="2258339" y="3501007"/>
            <a:ext cx="3811537" cy="348786"/>
          </a:xfrm>
          <a:prstGeom prst="curvedConnector3">
            <a:avLst>
              <a:gd name="adj1" fmla="val 311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0">
            <a:extLst>
              <a:ext uri="{FF2B5EF4-FFF2-40B4-BE49-F238E27FC236}">
                <a16:creationId xmlns:a16="http://schemas.microsoft.com/office/drawing/2014/main" xmlns="" id="{6F5F6956-4CE6-45A8-B2A9-FF503C007ADF}"/>
              </a:ext>
            </a:extLst>
          </p:cNvPr>
          <p:cNvCxnSpPr>
            <a:cxnSpLocks/>
            <a:stCxn id="21" idx="3"/>
            <a:endCxn id="22" idx="1"/>
          </p:cNvCxnSpPr>
          <p:nvPr/>
        </p:nvCxnSpPr>
        <p:spPr>
          <a:xfrm>
            <a:off x="7197534" y="3849793"/>
            <a:ext cx="459106" cy="76827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xmlns="" id="{1DA70739-C342-42EF-9CCC-D10277B13BC7}"/>
              </a:ext>
            </a:extLst>
          </p:cNvPr>
          <p:cNvSpPr/>
          <p:nvPr/>
        </p:nvSpPr>
        <p:spPr>
          <a:xfrm>
            <a:off x="723419" y="2930954"/>
            <a:ext cx="1534920" cy="1140106"/>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Gas in undersea rock formations</a:t>
            </a:r>
          </a:p>
        </p:txBody>
      </p:sp>
    </p:spTree>
    <p:extLst>
      <p:ext uri="{BB962C8B-B14F-4D97-AF65-F5344CB8AC3E}">
        <p14:creationId xmlns:p14="http://schemas.microsoft.com/office/powerpoint/2010/main" val="128691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0DEC27-0293-4345-B010-6F1912825FF5}"/>
              </a:ext>
            </a:extLst>
          </p:cNvPr>
          <p:cNvSpPr>
            <a:spLocks noGrp="1"/>
          </p:cNvSpPr>
          <p:nvPr>
            <p:ph type="title"/>
          </p:nvPr>
        </p:nvSpPr>
        <p:spPr/>
        <p:txBody>
          <a:bodyPr/>
          <a:lstStyle/>
          <a:p>
            <a:r>
              <a:rPr lang="en-GB" dirty="0"/>
              <a:t>Energy flows</a:t>
            </a:r>
          </a:p>
        </p:txBody>
      </p:sp>
      <p:sp>
        <p:nvSpPr>
          <p:cNvPr id="5" name="Slide Number Placeholder 4">
            <a:extLst>
              <a:ext uri="{FF2B5EF4-FFF2-40B4-BE49-F238E27FC236}">
                <a16:creationId xmlns:a16="http://schemas.microsoft.com/office/drawing/2014/main" xmlns="" id="{7C51194B-B5B3-4FA4-94C2-8881937BE1BA}"/>
              </a:ext>
            </a:extLst>
          </p:cNvPr>
          <p:cNvSpPr>
            <a:spLocks noGrp="1"/>
          </p:cNvSpPr>
          <p:nvPr>
            <p:ph type="sldNum" sz="quarter" idx="12"/>
          </p:nvPr>
        </p:nvSpPr>
        <p:spPr/>
        <p:txBody>
          <a:bodyPr/>
          <a:lstStyle/>
          <a:p>
            <a:fld id="{4E85AB73-56D2-1C41-8ADB-79B9069DE6DF}" type="slidenum">
              <a:rPr lang="en-US" smtClean="0"/>
              <a:t>5</a:t>
            </a:fld>
            <a:endParaRPr lang="en-US"/>
          </a:p>
        </p:txBody>
      </p:sp>
      <p:sp>
        <p:nvSpPr>
          <p:cNvPr id="6" name="Footer Placeholder 5">
            <a:extLst>
              <a:ext uri="{FF2B5EF4-FFF2-40B4-BE49-F238E27FC236}">
                <a16:creationId xmlns:a16="http://schemas.microsoft.com/office/drawing/2014/main" xmlns="" id="{DD3824A6-D08E-43DD-AC8D-5123E0FD64B8}"/>
              </a:ext>
            </a:extLst>
          </p:cNvPr>
          <p:cNvSpPr>
            <a:spLocks noGrp="1"/>
          </p:cNvSpPr>
          <p:nvPr>
            <p:ph type="ftr" sz="quarter" idx="3"/>
          </p:nvPr>
        </p:nvSpPr>
        <p:spPr/>
        <p:txBody>
          <a:bodyPr/>
          <a:lstStyle/>
          <a:p>
            <a:r>
              <a:rPr lang="en-US"/>
              <a:t>www.climatecloud.org</a:t>
            </a:r>
            <a:endParaRPr lang="en-US" dirty="0"/>
          </a:p>
        </p:txBody>
      </p:sp>
      <p:sp>
        <p:nvSpPr>
          <p:cNvPr id="10" name="Rectangle 9">
            <a:extLst>
              <a:ext uri="{FF2B5EF4-FFF2-40B4-BE49-F238E27FC236}">
                <a16:creationId xmlns:a16="http://schemas.microsoft.com/office/drawing/2014/main" xmlns="" id="{6A54C30F-781B-4E1B-877C-D7AE955FF3EF}"/>
              </a:ext>
            </a:extLst>
          </p:cNvPr>
          <p:cNvSpPr/>
          <p:nvPr/>
        </p:nvSpPr>
        <p:spPr>
          <a:xfrm>
            <a:off x="7526791" y="3606261"/>
            <a:ext cx="3298785" cy="566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accent1"/>
                </a:solidFill>
                <a:latin typeface="Lucida Sans" charset="0"/>
                <a:ea typeface="Lucida Sans" charset="0"/>
                <a:cs typeface="Lucida Sans" charset="0"/>
              </a:rPr>
              <a:t>Electricity</a:t>
            </a:r>
          </a:p>
          <a:p>
            <a:pPr algn="ctr"/>
            <a:endParaRPr lang="en-GB" sz="1200" b="1" dirty="0">
              <a:solidFill>
                <a:schemeClr val="accent1"/>
              </a:solidFill>
              <a:latin typeface="Lucida Sans" charset="0"/>
              <a:ea typeface="Lucida Sans" charset="0"/>
              <a:cs typeface="Lucida Sans" charset="0"/>
            </a:endParaRPr>
          </a:p>
        </p:txBody>
      </p:sp>
      <p:sp>
        <p:nvSpPr>
          <p:cNvPr id="11" name="Rectangle 10">
            <a:extLst>
              <a:ext uri="{FF2B5EF4-FFF2-40B4-BE49-F238E27FC236}">
                <a16:creationId xmlns:a16="http://schemas.microsoft.com/office/drawing/2014/main" xmlns="" id="{53203C86-9751-4AED-8DED-5238F8AB4322}"/>
              </a:ext>
            </a:extLst>
          </p:cNvPr>
          <p:cNvSpPr/>
          <p:nvPr/>
        </p:nvSpPr>
        <p:spPr>
          <a:xfrm>
            <a:off x="7521616" y="4305256"/>
            <a:ext cx="3298785" cy="579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accent1"/>
                </a:solidFill>
                <a:latin typeface="Lucida Sans" charset="0"/>
                <a:ea typeface="Lucida Sans" charset="0"/>
                <a:cs typeface="Lucida Sans" charset="0"/>
              </a:rPr>
              <a:t>Heat</a:t>
            </a:r>
          </a:p>
          <a:p>
            <a:pPr algn="ctr"/>
            <a:endParaRPr lang="en-GB" sz="1200" b="1" dirty="0">
              <a:solidFill>
                <a:schemeClr val="accent1"/>
              </a:solidFill>
              <a:latin typeface="Lucida Sans" charset="0"/>
              <a:ea typeface="Lucida Sans" charset="0"/>
              <a:cs typeface="Lucida Sans" charset="0"/>
            </a:endParaRPr>
          </a:p>
        </p:txBody>
      </p:sp>
      <p:sp>
        <p:nvSpPr>
          <p:cNvPr id="12" name="Rectangle 11">
            <a:extLst>
              <a:ext uri="{FF2B5EF4-FFF2-40B4-BE49-F238E27FC236}">
                <a16:creationId xmlns:a16="http://schemas.microsoft.com/office/drawing/2014/main" xmlns="" id="{90809EBD-C0AC-41C9-83B6-DCE16FF46526}"/>
              </a:ext>
            </a:extLst>
          </p:cNvPr>
          <p:cNvSpPr/>
          <p:nvPr/>
        </p:nvSpPr>
        <p:spPr>
          <a:xfrm>
            <a:off x="7521616" y="5006715"/>
            <a:ext cx="3298785" cy="571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accent1"/>
                </a:solidFill>
                <a:latin typeface="Lucida Sans" charset="0"/>
                <a:ea typeface="Lucida Sans" charset="0"/>
                <a:cs typeface="Lucida Sans" charset="0"/>
              </a:rPr>
              <a:t>Transport</a:t>
            </a:r>
          </a:p>
          <a:p>
            <a:pPr algn="ctr"/>
            <a:endParaRPr lang="en-GB" sz="1200" b="1" dirty="0">
              <a:solidFill>
                <a:schemeClr val="accent1"/>
              </a:solidFill>
              <a:latin typeface="Lucida Sans" charset="0"/>
              <a:ea typeface="Lucida Sans" charset="0"/>
              <a:cs typeface="Lucida Sans" charset="0"/>
            </a:endParaRPr>
          </a:p>
        </p:txBody>
      </p:sp>
      <p:sp>
        <p:nvSpPr>
          <p:cNvPr id="13" name="Rectangle 12">
            <a:extLst>
              <a:ext uri="{FF2B5EF4-FFF2-40B4-BE49-F238E27FC236}">
                <a16:creationId xmlns:a16="http://schemas.microsoft.com/office/drawing/2014/main" xmlns="" id="{E9F832B2-7D0A-4553-AD1F-F829D93FDFE9}"/>
              </a:ext>
            </a:extLst>
          </p:cNvPr>
          <p:cNvSpPr/>
          <p:nvPr/>
        </p:nvSpPr>
        <p:spPr>
          <a:xfrm>
            <a:off x="723418" y="1892459"/>
            <a:ext cx="1540097" cy="8893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Finite resources </a:t>
            </a:r>
          </a:p>
          <a:p>
            <a:pPr algn="ctr"/>
            <a:r>
              <a:rPr lang="en-GB" sz="1200" dirty="0">
                <a:solidFill>
                  <a:schemeClr val="accent1"/>
                </a:solidFill>
                <a:latin typeface="Lucida Sans" charset="0"/>
                <a:ea typeface="Lucida Sans" charset="0"/>
                <a:cs typeface="Lucida Sans" charset="0"/>
              </a:rPr>
              <a:t>(e.g. coal, natural gas)</a:t>
            </a:r>
          </a:p>
        </p:txBody>
      </p:sp>
      <p:sp>
        <p:nvSpPr>
          <p:cNvPr id="14" name="Rectangle 13">
            <a:extLst>
              <a:ext uri="{FF2B5EF4-FFF2-40B4-BE49-F238E27FC236}">
                <a16:creationId xmlns:a16="http://schemas.microsoft.com/office/drawing/2014/main" xmlns="" id="{67C13D62-723C-4F40-86C2-9AA2F038FF26}"/>
              </a:ext>
            </a:extLst>
          </p:cNvPr>
          <p:cNvSpPr/>
          <p:nvPr/>
        </p:nvSpPr>
        <p:spPr>
          <a:xfrm>
            <a:off x="2482104" y="1890384"/>
            <a:ext cx="1540097" cy="8824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solidFill>
                <a:latin typeface="Lucida Sans" charset="0"/>
                <a:ea typeface="Lucida Sans" charset="0"/>
                <a:cs typeface="Lucida Sans" charset="0"/>
              </a:rPr>
              <a:t>Renewable resources</a:t>
            </a:r>
          </a:p>
          <a:p>
            <a:pPr algn="ctr"/>
            <a:r>
              <a:rPr lang="en-GB" sz="1200" dirty="0">
                <a:solidFill>
                  <a:schemeClr val="accent1"/>
                </a:solidFill>
                <a:latin typeface="Lucida Sans" charset="0"/>
                <a:ea typeface="Lucida Sans" charset="0"/>
                <a:cs typeface="Lucida Sans" charset="0"/>
              </a:rPr>
              <a:t>(e.g. wind, sun)</a:t>
            </a:r>
          </a:p>
        </p:txBody>
      </p:sp>
      <p:sp>
        <p:nvSpPr>
          <p:cNvPr id="15" name="Rectangle 14">
            <a:extLst>
              <a:ext uri="{FF2B5EF4-FFF2-40B4-BE49-F238E27FC236}">
                <a16:creationId xmlns:a16="http://schemas.microsoft.com/office/drawing/2014/main" xmlns="" id="{CDAD4611-AB8E-48C4-A911-FB21D71B10F3}"/>
              </a:ext>
            </a:extLst>
          </p:cNvPr>
          <p:cNvSpPr/>
          <p:nvPr/>
        </p:nvSpPr>
        <p:spPr>
          <a:xfrm>
            <a:off x="4122515" y="2781775"/>
            <a:ext cx="1540097" cy="824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1"/>
                </a:solidFill>
                <a:latin typeface="Lucida Sans" charset="0"/>
                <a:ea typeface="Lucida Sans" charset="0"/>
                <a:cs typeface="Lucida Sans" charset="0"/>
              </a:rPr>
              <a:t>Power stations</a:t>
            </a:r>
          </a:p>
        </p:txBody>
      </p:sp>
      <p:sp>
        <p:nvSpPr>
          <p:cNvPr id="16" name="Rectangle 15">
            <a:extLst>
              <a:ext uri="{FF2B5EF4-FFF2-40B4-BE49-F238E27FC236}">
                <a16:creationId xmlns:a16="http://schemas.microsoft.com/office/drawing/2014/main" xmlns="" id="{79137356-A07C-406E-807B-7225537904E6}"/>
              </a:ext>
            </a:extLst>
          </p:cNvPr>
          <p:cNvSpPr/>
          <p:nvPr/>
        </p:nvSpPr>
        <p:spPr>
          <a:xfrm>
            <a:off x="5881203" y="2785414"/>
            <a:ext cx="1540097" cy="819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accent1"/>
                </a:solidFill>
                <a:latin typeface="Lucida Sans" charset="0"/>
                <a:ea typeface="Lucida Sans" charset="0"/>
                <a:cs typeface="Lucida Sans" charset="0"/>
              </a:rPr>
              <a:t>Extraction and refining</a:t>
            </a:r>
            <a:endParaRPr lang="en-GB" sz="1200" dirty="0">
              <a:solidFill>
                <a:schemeClr val="accent1"/>
              </a:solidFill>
              <a:latin typeface="Lucida Sans" charset="0"/>
              <a:ea typeface="Lucida Sans" charset="0"/>
              <a:cs typeface="Lucida Sans" charset="0"/>
            </a:endParaRPr>
          </a:p>
        </p:txBody>
      </p:sp>
      <p:sp>
        <p:nvSpPr>
          <p:cNvPr id="18" name="Arrow: Pentagon 17">
            <a:extLst>
              <a:ext uri="{FF2B5EF4-FFF2-40B4-BE49-F238E27FC236}">
                <a16:creationId xmlns:a16="http://schemas.microsoft.com/office/drawing/2014/main" xmlns="" id="{26EAEC36-0CF2-4881-9941-FFF2F2339964}"/>
              </a:ext>
            </a:extLst>
          </p:cNvPr>
          <p:cNvSpPr/>
          <p:nvPr/>
        </p:nvSpPr>
        <p:spPr>
          <a:xfrm>
            <a:off x="723418" y="1388961"/>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Lucida Sans" charset="0"/>
                <a:ea typeface="Lucida Sans" charset="0"/>
                <a:cs typeface="Lucida Sans" charset="0"/>
              </a:rPr>
              <a:t>Energy Supply</a:t>
            </a:r>
            <a:endParaRPr lang="en-GB" sz="1200" dirty="0">
              <a:latin typeface="Lucida Sans" charset="0"/>
              <a:ea typeface="Lucida Sans" charset="0"/>
              <a:cs typeface="Lucida Sans" charset="0"/>
            </a:endParaRPr>
          </a:p>
        </p:txBody>
      </p:sp>
      <p:sp>
        <p:nvSpPr>
          <p:cNvPr id="19" name="Arrow: Pentagon 18">
            <a:extLst>
              <a:ext uri="{FF2B5EF4-FFF2-40B4-BE49-F238E27FC236}">
                <a16:creationId xmlns:a16="http://schemas.microsoft.com/office/drawing/2014/main" xmlns="" id="{A23BEBFA-82A9-474B-81BC-3BCDBE22F23F}"/>
              </a:ext>
            </a:extLst>
          </p:cNvPr>
          <p:cNvSpPr/>
          <p:nvPr/>
        </p:nvSpPr>
        <p:spPr>
          <a:xfrm>
            <a:off x="4122517" y="1388961"/>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Transformation</a:t>
            </a:r>
          </a:p>
        </p:txBody>
      </p:sp>
      <p:sp>
        <p:nvSpPr>
          <p:cNvPr id="20" name="Arrow: Pentagon 19">
            <a:extLst>
              <a:ext uri="{FF2B5EF4-FFF2-40B4-BE49-F238E27FC236}">
                <a16:creationId xmlns:a16="http://schemas.microsoft.com/office/drawing/2014/main" xmlns="" id="{D19DF7E4-A27B-4C43-BCFD-FB272DA3D1AC}"/>
              </a:ext>
            </a:extLst>
          </p:cNvPr>
          <p:cNvSpPr/>
          <p:nvPr/>
        </p:nvSpPr>
        <p:spPr>
          <a:xfrm>
            <a:off x="7521616" y="1386496"/>
            <a:ext cx="3298783" cy="3651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Demand</a:t>
            </a:r>
          </a:p>
        </p:txBody>
      </p:sp>
      <p:sp>
        <p:nvSpPr>
          <p:cNvPr id="21" name="Rounded Rectangle 25">
            <a:extLst>
              <a:ext uri="{FF2B5EF4-FFF2-40B4-BE49-F238E27FC236}">
                <a16:creationId xmlns:a16="http://schemas.microsoft.com/office/drawing/2014/main" xmlns="" id="{434D13C9-6EE0-4FA9-86E1-BE07260E43F0}"/>
              </a:ext>
            </a:extLst>
          </p:cNvPr>
          <p:cNvSpPr/>
          <p:nvPr/>
        </p:nvSpPr>
        <p:spPr>
          <a:xfrm>
            <a:off x="6069876" y="3484808"/>
            <a:ext cx="1127658" cy="72996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Production of natural gas</a:t>
            </a:r>
          </a:p>
        </p:txBody>
      </p:sp>
      <p:sp>
        <p:nvSpPr>
          <p:cNvPr id="22" name="Rounded Rectangle 25">
            <a:extLst>
              <a:ext uri="{FF2B5EF4-FFF2-40B4-BE49-F238E27FC236}">
                <a16:creationId xmlns:a16="http://schemas.microsoft.com/office/drawing/2014/main" xmlns="" id="{60A34163-D1A9-4106-AC88-BD591A1AC48C}"/>
              </a:ext>
            </a:extLst>
          </p:cNvPr>
          <p:cNvSpPr/>
          <p:nvPr/>
        </p:nvSpPr>
        <p:spPr>
          <a:xfrm>
            <a:off x="7656640" y="4403661"/>
            <a:ext cx="1187557" cy="42880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Burning gas for cooking</a:t>
            </a:r>
          </a:p>
        </p:txBody>
      </p:sp>
      <p:sp>
        <p:nvSpPr>
          <p:cNvPr id="23" name="Rounded Rectangle 25">
            <a:extLst>
              <a:ext uri="{FF2B5EF4-FFF2-40B4-BE49-F238E27FC236}">
                <a16:creationId xmlns:a16="http://schemas.microsoft.com/office/drawing/2014/main" xmlns="" id="{1DA70739-C342-42EF-9CCC-D10277B13BC7}"/>
              </a:ext>
            </a:extLst>
          </p:cNvPr>
          <p:cNvSpPr/>
          <p:nvPr/>
        </p:nvSpPr>
        <p:spPr>
          <a:xfrm>
            <a:off x="723419" y="2930954"/>
            <a:ext cx="1534920" cy="1140106"/>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Gas in undersea rock formations</a:t>
            </a:r>
          </a:p>
        </p:txBody>
      </p:sp>
      <p:cxnSp>
        <p:nvCxnSpPr>
          <p:cNvPr id="24" name="Connector: Curved 3">
            <a:extLst>
              <a:ext uri="{FF2B5EF4-FFF2-40B4-BE49-F238E27FC236}">
                <a16:creationId xmlns:a16="http://schemas.microsoft.com/office/drawing/2014/main" xmlns="" id="{D429194B-E784-453C-B3A9-9411DC19E9D8}"/>
              </a:ext>
            </a:extLst>
          </p:cNvPr>
          <p:cNvCxnSpPr>
            <a:stCxn id="23" idx="3"/>
            <a:endCxn id="21" idx="1"/>
          </p:cNvCxnSpPr>
          <p:nvPr/>
        </p:nvCxnSpPr>
        <p:spPr>
          <a:xfrm>
            <a:off x="2258339" y="3501007"/>
            <a:ext cx="3811537" cy="348786"/>
          </a:xfrm>
          <a:prstGeom prst="curvedConnector3">
            <a:avLst>
              <a:gd name="adj1" fmla="val 949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0">
            <a:extLst>
              <a:ext uri="{FF2B5EF4-FFF2-40B4-BE49-F238E27FC236}">
                <a16:creationId xmlns:a16="http://schemas.microsoft.com/office/drawing/2014/main" xmlns="" id="{6F5F6956-4CE6-45A8-B2A9-FF503C007ADF}"/>
              </a:ext>
            </a:extLst>
          </p:cNvPr>
          <p:cNvCxnSpPr>
            <a:cxnSpLocks/>
            <a:stCxn id="21" idx="3"/>
            <a:endCxn id="22" idx="1"/>
          </p:cNvCxnSpPr>
          <p:nvPr/>
        </p:nvCxnSpPr>
        <p:spPr>
          <a:xfrm>
            <a:off x="7197534" y="3849793"/>
            <a:ext cx="459106" cy="76827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xmlns="" id="{F3DA348F-2D04-4898-A9EE-8AA0DFFCF1C4}"/>
              </a:ext>
            </a:extLst>
          </p:cNvPr>
          <p:cNvSpPr/>
          <p:nvPr/>
        </p:nvSpPr>
        <p:spPr>
          <a:xfrm>
            <a:off x="723418" y="4195528"/>
            <a:ext cx="1534920" cy="71585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Oil reserves</a:t>
            </a:r>
          </a:p>
        </p:txBody>
      </p:sp>
      <p:sp>
        <p:nvSpPr>
          <p:cNvPr id="27" name="Rounded Rectangle 25">
            <a:extLst>
              <a:ext uri="{FF2B5EF4-FFF2-40B4-BE49-F238E27FC236}">
                <a16:creationId xmlns:a16="http://schemas.microsoft.com/office/drawing/2014/main" xmlns="" id="{41B82269-2331-4FBB-AC6E-280D5E8F9459}"/>
              </a:ext>
            </a:extLst>
          </p:cNvPr>
          <p:cNvSpPr/>
          <p:nvPr/>
        </p:nvSpPr>
        <p:spPr>
          <a:xfrm>
            <a:off x="6069876" y="4296009"/>
            <a:ext cx="1127657" cy="71585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Production of jet fuel</a:t>
            </a:r>
          </a:p>
        </p:txBody>
      </p:sp>
      <p:sp>
        <p:nvSpPr>
          <p:cNvPr id="28" name="Rounded Rectangle 25">
            <a:extLst>
              <a:ext uri="{FF2B5EF4-FFF2-40B4-BE49-F238E27FC236}">
                <a16:creationId xmlns:a16="http://schemas.microsoft.com/office/drawing/2014/main" xmlns="" id="{44F26EAB-D002-40E7-A664-AA5CD215A013}"/>
              </a:ext>
            </a:extLst>
          </p:cNvPr>
          <p:cNvSpPr/>
          <p:nvPr/>
        </p:nvSpPr>
        <p:spPr>
          <a:xfrm>
            <a:off x="7416438" y="5133268"/>
            <a:ext cx="1187919" cy="34096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Passenger flight</a:t>
            </a:r>
          </a:p>
        </p:txBody>
      </p:sp>
      <p:cxnSp>
        <p:nvCxnSpPr>
          <p:cNvPr id="29" name="Connector: Curved 39">
            <a:extLst>
              <a:ext uri="{FF2B5EF4-FFF2-40B4-BE49-F238E27FC236}">
                <a16:creationId xmlns:a16="http://schemas.microsoft.com/office/drawing/2014/main" xmlns="" id="{9E59747A-86D9-49C2-AAE5-FB8E7E7DD932}"/>
              </a:ext>
            </a:extLst>
          </p:cNvPr>
          <p:cNvCxnSpPr>
            <a:cxnSpLocks/>
            <a:stCxn id="26" idx="3"/>
            <a:endCxn id="27" idx="1"/>
          </p:cNvCxnSpPr>
          <p:nvPr/>
        </p:nvCxnSpPr>
        <p:spPr>
          <a:xfrm>
            <a:off x="2258338" y="4553458"/>
            <a:ext cx="3811538" cy="10048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43">
            <a:extLst>
              <a:ext uri="{FF2B5EF4-FFF2-40B4-BE49-F238E27FC236}">
                <a16:creationId xmlns:a16="http://schemas.microsoft.com/office/drawing/2014/main" xmlns="" id="{A5FA085A-7079-4879-88D1-865978337E1C}"/>
              </a:ext>
            </a:extLst>
          </p:cNvPr>
          <p:cNvCxnSpPr>
            <a:cxnSpLocks/>
            <a:stCxn id="27" idx="3"/>
            <a:endCxn id="28" idx="1"/>
          </p:cNvCxnSpPr>
          <p:nvPr/>
        </p:nvCxnSpPr>
        <p:spPr>
          <a:xfrm>
            <a:off x="7197533" y="4653939"/>
            <a:ext cx="218905" cy="64981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25">
            <a:extLst>
              <a:ext uri="{FF2B5EF4-FFF2-40B4-BE49-F238E27FC236}">
                <a16:creationId xmlns:a16="http://schemas.microsoft.com/office/drawing/2014/main" xmlns="" id="{17FCB68E-E60F-4A9B-BA9C-550219C625C6}"/>
              </a:ext>
            </a:extLst>
          </p:cNvPr>
          <p:cNvSpPr/>
          <p:nvPr/>
        </p:nvSpPr>
        <p:spPr>
          <a:xfrm>
            <a:off x="2482104" y="5050755"/>
            <a:ext cx="1540097" cy="545105"/>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Wind</a:t>
            </a:r>
          </a:p>
        </p:txBody>
      </p:sp>
      <p:sp>
        <p:nvSpPr>
          <p:cNvPr id="33" name="Rounded Rectangle 25">
            <a:extLst>
              <a:ext uri="{FF2B5EF4-FFF2-40B4-BE49-F238E27FC236}">
                <a16:creationId xmlns:a16="http://schemas.microsoft.com/office/drawing/2014/main" xmlns="" id="{EED2B803-BE8C-4CB0-8710-2E0F30F1B063}"/>
              </a:ext>
            </a:extLst>
          </p:cNvPr>
          <p:cNvSpPr/>
          <p:nvPr/>
        </p:nvSpPr>
        <p:spPr>
          <a:xfrm>
            <a:off x="4116537" y="5056672"/>
            <a:ext cx="1546075" cy="53918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Offshore wind farm</a:t>
            </a:r>
          </a:p>
        </p:txBody>
      </p:sp>
      <p:cxnSp>
        <p:nvCxnSpPr>
          <p:cNvPr id="34" name="Connector: Curved 28">
            <a:extLst>
              <a:ext uri="{FF2B5EF4-FFF2-40B4-BE49-F238E27FC236}">
                <a16:creationId xmlns:a16="http://schemas.microsoft.com/office/drawing/2014/main" xmlns="" id="{7F13CEAB-6F78-43F6-ABFE-A3E6182F3C33}"/>
              </a:ext>
            </a:extLst>
          </p:cNvPr>
          <p:cNvCxnSpPr>
            <a:cxnSpLocks/>
            <a:stCxn id="33" idx="2"/>
            <a:endCxn id="36" idx="2"/>
          </p:cNvCxnSpPr>
          <p:nvPr/>
        </p:nvCxnSpPr>
        <p:spPr>
          <a:xfrm rot="5400000" flipH="1" flipV="1">
            <a:off x="7147921" y="1812714"/>
            <a:ext cx="1524800" cy="6041492"/>
          </a:xfrm>
          <a:prstGeom prst="curvedConnector3">
            <a:avLst>
              <a:gd name="adj1" fmla="val -1499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2">
            <a:extLst>
              <a:ext uri="{FF2B5EF4-FFF2-40B4-BE49-F238E27FC236}">
                <a16:creationId xmlns:a16="http://schemas.microsoft.com/office/drawing/2014/main" xmlns="" id="{C8F42C96-5995-4096-A9BE-F258012BB72F}"/>
              </a:ext>
            </a:extLst>
          </p:cNvPr>
          <p:cNvCxnSpPr>
            <a:cxnSpLocks/>
            <a:stCxn id="32" idx="3"/>
            <a:endCxn id="33" idx="1"/>
          </p:cNvCxnSpPr>
          <p:nvPr/>
        </p:nvCxnSpPr>
        <p:spPr>
          <a:xfrm>
            <a:off x="4022201" y="5323308"/>
            <a:ext cx="94336" cy="295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25">
            <a:extLst>
              <a:ext uri="{FF2B5EF4-FFF2-40B4-BE49-F238E27FC236}">
                <a16:creationId xmlns:a16="http://schemas.microsoft.com/office/drawing/2014/main" xmlns="" id="{13D32AF7-EB21-4602-A198-07B579DDE180}"/>
              </a:ext>
            </a:extLst>
          </p:cNvPr>
          <p:cNvSpPr/>
          <p:nvPr/>
        </p:nvSpPr>
        <p:spPr>
          <a:xfrm>
            <a:off x="10043927" y="3666215"/>
            <a:ext cx="1774279" cy="404845"/>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accent1"/>
                </a:solidFill>
                <a:latin typeface="Lucida Sans" charset="0"/>
                <a:ea typeface="Lucida Sans" charset="0"/>
                <a:cs typeface="Lucida Sans" charset="0"/>
              </a:rPr>
              <a:t>Boiling water in kettle</a:t>
            </a:r>
          </a:p>
        </p:txBody>
      </p:sp>
    </p:spTree>
    <p:extLst>
      <p:ext uri="{BB962C8B-B14F-4D97-AF65-F5344CB8AC3E}">
        <p14:creationId xmlns:p14="http://schemas.microsoft.com/office/powerpoint/2010/main" val="64401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 energy flows</a:t>
            </a:r>
          </a:p>
        </p:txBody>
      </p:sp>
      <p:sp>
        <p:nvSpPr>
          <p:cNvPr id="4" name="Slide Number Placeholder 3"/>
          <p:cNvSpPr>
            <a:spLocks noGrp="1"/>
          </p:cNvSpPr>
          <p:nvPr>
            <p:ph type="sldNum" sz="quarter" idx="12"/>
          </p:nvPr>
        </p:nvSpPr>
        <p:spPr/>
        <p:txBody>
          <a:bodyPr/>
          <a:lstStyle/>
          <a:p>
            <a:fld id="{4E85AB73-56D2-1C41-8ADB-79B9069DE6DF}" type="slidenum">
              <a:rPr lang="en-US" smtClean="0"/>
              <a:t>6</a:t>
            </a:fld>
            <a:endParaRPr lang="en-US"/>
          </a:p>
        </p:txBody>
      </p:sp>
      <p:sp>
        <p:nvSpPr>
          <p:cNvPr id="5" name="Footer Placeholder 4"/>
          <p:cNvSpPr>
            <a:spLocks noGrp="1"/>
          </p:cNvSpPr>
          <p:nvPr>
            <p:ph type="ftr" sz="quarter" idx="3"/>
          </p:nvPr>
        </p:nvSpPr>
        <p:spPr/>
        <p:txBody>
          <a:bodyPr/>
          <a:lstStyle/>
          <a:p>
            <a:r>
              <a:rPr lang="en-US"/>
              <a:t>www.climatecloud.org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7" y="1364464"/>
            <a:ext cx="5035541" cy="5035541"/>
          </a:xfrm>
          <a:prstGeom prst="rect">
            <a:avLst/>
          </a:prstGeom>
        </p:spPr>
      </p:pic>
      <p:sp>
        <p:nvSpPr>
          <p:cNvPr id="7" name="TextBox 6">
            <a:extLst>
              <a:ext uri="{FF2B5EF4-FFF2-40B4-BE49-F238E27FC236}">
                <a16:creationId xmlns:a16="http://schemas.microsoft.com/office/drawing/2014/main" xmlns="" id="{A846D8C1-8699-4096-BF32-7CE1B6115200}"/>
              </a:ext>
            </a:extLst>
          </p:cNvPr>
          <p:cNvSpPr txBox="1"/>
          <p:nvPr/>
        </p:nvSpPr>
        <p:spPr>
          <a:xfrm>
            <a:off x="5837454" y="1364464"/>
            <a:ext cx="5352148" cy="5001369"/>
          </a:xfrm>
          <a:prstGeom prst="rect">
            <a:avLst/>
          </a:prstGeom>
          <a:noFill/>
        </p:spPr>
        <p:txBody>
          <a:bodyPr wrap="square" rtlCol="0">
            <a:spAutoFit/>
          </a:bodyPr>
          <a:lstStyle/>
          <a:p>
            <a:r>
              <a:rPr lang="en-US" sz="1100" b="1" dirty="0">
                <a:latin typeface="Lucida Sans" charset="0"/>
                <a:ea typeface="Lucida Sans" charset="0"/>
                <a:cs typeface="Lucida Sans" charset="0"/>
              </a:rPr>
              <a:t>Energy Supply</a:t>
            </a:r>
          </a:p>
          <a:p>
            <a:endParaRPr lang="en-US" sz="1100" b="1"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Oil, natural gas, nuclear, coal and renewable sources (e.g. wind) are the main inputs to the energy mix;</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There resources are produced within the UK (indigenous) and imported from around the world;</a:t>
            </a:r>
          </a:p>
          <a:p>
            <a:endParaRPr lang="en-US" sz="1100" b="1" dirty="0">
              <a:latin typeface="Lucida Sans" charset="0"/>
              <a:ea typeface="Lucida Sans" charset="0"/>
              <a:cs typeface="Lucida Sans" charset="0"/>
            </a:endParaRPr>
          </a:p>
          <a:p>
            <a:endParaRPr lang="en-US" sz="1100" b="1" dirty="0">
              <a:latin typeface="Lucida Sans" charset="0"/>
              <a:ea typeface="Lucida Sans" charset="0"/>
              <a:cs typeface="Lucida Sans" charset="0"/>
            </a:endParaRPr>
          </a:p>
          <a:p>
            <a:r>
              <a:rPr lang="en-US" sz="1100" b="1" dirty="0">
                <a:latin typeface="Lucida Sans" charset="0"/>
                <a:ea typeface="Lucida Sans" charset="0"/>
                <a:cs typeface="Lucida Sans" charset="0"/>
              </a:rPr>
              <a:t>Energy Demand</a:t>
            </a:r>
          </a:p>
          <a:p>
            <a:endParaRPr lang="en-US" sz="1100" b="1"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Energy is used in: </a:t>
            </a:r>
          </a:p>
          <a:p>
            <a:pPr marL="628650" lvl="1" indent="-171450">
              <a:buFont typeface="Arial" charset="0"/>
              <a:buChar char="•"/>
            </a:pPr>
            <a:endParaRPr lang="en-US" sz="1100" dirty="0">
              <a:latin typeface="Lucida Sans" charset="0"/>
              <a:ea typeface="Lucida Sans" charset="0"/>
              <a:cs typeface="Lucida Sans" charset="0"/>
            </a:endParaRPr>
          </a:p>
          <a:p>
            <a:pPr marL="628650" lvl="1" indent="-171450">
              <a:buFont typeface="Arial" charset="0"/>
              <a:buChar char="•"/>
            </a:pPr>
            <a:r>
              <a:rPr lang="en-US" sz="1100" dirty="0">
                <a:latin typeface="Lucida Sans" charset="0"/>
                <a:ea typeface="Lucida Sans" charset="0"/>
                <a:cs typeface="Lucida Sans" charset="0"/>
              </a:rPr>
              <a:t>the production of </a:t>
            </a:r>
            <a:r>
              <a:rPr lang="en-US" sz="1100" b="1" dirty="0">
                <a:latin typeface="Lucida Sans" charset="0"/>
                <a:ea typeface="Lucida Sans" charset="0"/>
                <a:cs typeface="Lucida Sans" charset="0"/>
              </a:rPr>
              <a:t>heat</a:t>
            </a:r>
            <a:r>
              <a:rPr lang="en-US" sz="1100" dirty="0">
                <a:latin typeface="Lucida Sans" charset="0"/>
                <a:ea typeface="Lucida Sans" charset="0"/>
                <a:cs typeface="Lucida Sans" charset="0"/>
              </a:rPr>
              <a:t> (e.g. gas for heating homes), </a:t>
            </a:r>
          </a:p>
          <a:p>
            <a:pPr marL="628650" lvl="1" indent="-171450">
              <a:buFont typeface="Arial" charset="0"/>
              <a:buChar char="•"/>
            </a:pPr>
            <a:endParaRPr lang="en-US" sz="1100" dirty="0">
              <a:latin typeface="Lucida Sans" charset="0"/>
              <a:ea typeface="Lucida Sans" charset="0"/>
              <a:cs typeface="Lucida Sans" charset="0"/>
            </a:endParaRPr>
          </a:p>
          <a:p>
            <a:pPr marL="628650" lvl="1" indent="-171450">
              <a:buFont typeface="Arial" charset="0"/>
              <a:buChar char="•"/>
            </a:pPr>
            <a:r>
              <a:rPr lang="en-US" sz="1100" b="1" dirty="0">
                <a:latin typeface="Lucida Sans" charset="0"/>
                <a:ea typeface="Lucida Sans" charset="0"/>
                <a:cs typeface="Lucida Sans" charset="0"/>
              </a:rPr>
              <a:t>transport</a:t>
            </a:r>
            <a:r>
              <a:rPr lang="en-US" sz="1100" dirty="0">
                <a:latin typeface="Lucida Sans" charset="0"/>
                <a:ea typeface="Lucida Sans" charset="0"/>
                <a:cs typeface="Lucida Sans" charset="0"/>
              </a:rPr>
              <a:t> (petrol or diesel in cars); and</a:t>
            </a:r>
          </a:p>
          <a:p>
            <a:pPr marL="628650" lvl="1" indent="-171450">
              <a:buFont typeface="Arial" charset="0"/>
              <a:buChar char="•"/>
            </a:pPr>
            <a:endParaRPr lang="en-US" sz="1100" dirty="0">
              <a:latin typeface="Lucida Sans" charset="0"/>
              <a:ea typeface="Lucida Sans" charset="0"/>
              <a:cs typeface="Lucida Sans" charset="0"/>
            </a:endParaRPr>
          </a:p>
          <a:p>
            <a:pPr marL="628650" lvl="1" indent="-171450">
              <a:buFont typeface="Arial" charset="0"/>
              <a:buChar char="•"/>
            </a:pPr>
            <a:r>
              <a:rPr lang="en-US" sz="1100" dirty="0">
                <a:latin typeface="Lucida Sans" charset="0"/>
                <a:ea typeface="Lucida Sans" charset="0"/>
                <a:cs typeface="Lucida Sans" charset="0"/>
              </a:rPr>
              <a:t>the generation of </a:t>
            </a:r>
            <a:r>
              <a:rPr lang="en-US" sz="1100" b="1" dirty="0">
                <a:latin typeface="Lucida Sans" charset="0"/>
                <a:ea typeface="Lucida Sans" charset="0"/>
                <a:cs typeface="Lucida Sans" charset="0"/>
              </a:rPr>
              <a:t>electricity</a:t>
            </a:r>
            <a:r>
              <a:rPr lang="en-US" sz="1100" dirty="0">
                <a:latin typeface="Lucida Sans" charset="0"/>
                <a:ea typeface="Lucida Sans" charset="0"/>
                <a:cs typeface="Lucida Sans" charset="0"/>
              </a:rPr>
              <a:t> in power stations; </a:t>
            </a:r>
          </a:p>
          <a:p>
            <a:endParaRPr lang="en-US" sz="1100" b="1"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Electricity and heat use can be split into </a:t>
            </a:r>
            <a:r>
              <a:rPr lang="en-US" sz="1100" b="1" dirty="0">
                <a:latin typeface="Lucida Sans" charset="0"/>
                <a:ea typeface="Lucida Sans" charset="0"/>
                <a:cs typeface="Lucida Sans" charset="0"/>
              </a:rPr>
              <a:t>domestic</a:t>
            </a:r>
            <a:r>
              <a:rPr lang="en-US" sz="1100" dirty="0">
                <a:latin typeface="Lucida Sans" charset="0"/>
                <a:ea typeface="Lucida Sans" charset="0"/>
                <a:cs typeface="Lucida Sans" charset="0"/>
              </a:rPr>
              <a:t> (e.g. people’s homes), </a:t>
            </a:r>
            <a:r>
              <a:rPr lang="en-US" sz="1100" b="1" dirty="0">
                <a:latin typeface="Lucida Sans" charset="0"/>
                <a:ea typeface="Lucida Sans" charset="0"/>
                <a:cs typeface="Lucida Sans" charset="0"/>
              </a:rPr>
              <a:t>industrial</a:t>
            </a:r>
            <a:r>
              <a:rPr lang="en-US" sz="1100" dirty="0">
                <a:latin typeface="Lucida Sans" charset="0"/>
                <a:ea typeface="Lucida Sans" charset="0"/>
                <a:cs typeface="Lucida Sans" charset="0"/>
              </a:rPr>
              <a:t> (e.g. factories) and </a:t>
            </a:r>
            <a:r>
              <a:rPr lang="en-US" sz="1100" b="1" dirty="0">
                <a:latin typeface="Lucida Sans" charset="0"/>
                <a:ea typeface="Lucida Sans" charset="0"/>
                <a:cs typeface="Lucida Sans" charset="0"/>
              </a:rPr>
              <a:t>commercial</a:t>
            </a:r>
            <a:r>
              <a:rPr lang="en-US" sz="1100" dirty="0">
                <a:latin typeface="Lucida Sans" charset="0"/>
                <a:ea typeface="Lucida Sans" charset="0"/>
                <a:cs typeface="Lucida Sans" charset="0"/>
              </a:rPr>
              <a:t> (e.g. supermarkets)</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Energy is lost in the transformation of energy from one type to another and the transmission of energy from one place to another;</a:t>
            </a:r>
          </a:p>
          <a:p>
            <a:pPr marL="171450" indent="-171450">
              <a:buFont typeface="Arial" charset="0"/>
              <a:buChar char="•"/>
            </a:pPr>
            <a:endParaRPr lang="en-US" sz="1100" dirty="0">
              <a:latin typeface="Lucida Sans" charset="0"/>
              <a:ea typeface="Lucida Sans" charset="0"/>
              <a:cs typeface="Lucida Sans" charset="0"/>
            </a:endParaRPr>
          </a:p>
          <a:p>
            <a:pPr marL="171450" indent="-171450">
              <a:buFont typeface="Arial" charset="0"/>
              <a:buChar char="•"/>
            </a:pPr>
            <a:r>
              <a:rPr lang="en-US" sz="1100" dirty="0">
                <a:latin typeface="Lucida Sans" charset="0"/>
                <a:ea typeface="Lucida Sans" charset="0"/>
                <a:cs typeface="Lucida Sans" charset="0"/>
              </a:rPr>
              <a:t>Some energy produced in the UK is exported – e.g. natural gas transported to Continental Europe and electricity to the island of Ireland through interconnectors;</a:t>
            </a:r>
          </a:p>
          <a:p>
            <a:endParaRPr lang="en-US" sz="1100" b="1" dirty="0">
              <a:latin typeface="Lucida Sans" charset="0"/>
              <a:ea typeface="Lucida Sans" charset="0"/>
              <a:cs typeface="Lucida Sans" charset="0"/>
            </a:endParaRPr>
          </a:p>
        </p:txBody>
      </p:sp>
      <p:sp>
        <p:nvSpPr>
          <p:cNvPr id="3" name="Rectangle 2">
            <a:extLst>
              <a:ext uri="{FF2B5EF4-FFF2-40B4-BE49-F238E27FC236}">
                <a16:creationId xmlns:a16="http://schemas.microsoft.com/office/drawing/2014/main" xmlns="" id="{99308468-C9F6-4ED0-89AC-D7AE4F513E95}"/>
              </a:ext>
            </a:extLst>
          </p:cNvPr>
          <p:cNvSpPr/>
          <p:nvPr/>
        </p:nvSpPr>
        <p:spPr>
          <a:xfrm>
            <a:off x="4844005" y="2314937"/>
            <a:ext cx="782993" cy="6134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8" name="Rectangle 7">
            <a:extLst>
              <a:ext uri="{FF2B5EF4-FFF2-40B4-BE49-F238E27FC236}">
                <a16:creationId xmlns:a16="http://schemas.microsoft.com/office/drawing/2014/main" xmlns="" id="{C7786C5C-D3F3-4411-AE2E-5D5225C053AD}"/>
              </a:ext>
            </a:extLst>
          </p:cNvPr>
          <p:cNvSpPr/>
          <p:nvPr/>
        </p:nvSpPr>
        <p:spPr>
          <a:xfrm flipH="1">
            <a:off x="3466618" y="3547641"/>
            <a:ext cx="978060" cy="7755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9" name="Rectangle 8">
            <a:extLst>
              <a:ext uri="{FF2B5EF4-FFF2-40B4-BE49-F238E27FC236}">
                <a16:creationId xmlns:a16="http://schemas.microsoft.com/office/drawing/2014/main" xmlns="" id="{24428A28-FF12-43C8-BFE6-5C9ED90ED51B}"/>
              </a:ext>
            </a:extLst>
          </p:cNvPr>
          <p:cNvSpPr/>
          <p:nvPr/>
        </p:nvSpPr>
        <p:spPr>
          <a:xfrm flipH="1">
            <a:off x="3466618" y="4400309"/>
            <a:ext cx="978060" cy="7755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Lucida Sans" charset="0"/>
              <a:ea typeface="Lucida Sans" charset="0"/>
              <a:cs typeface="Lucida Sans" charset="0"/>
            </a:endParaRPr>
          </a:p>
        </p:txBody>
      </p:sp>
      <p:sp>
        <p:nvSpPr>
          <p:cNvPr id="12" name="Rectangle 11">
            <a:extLst>
              <a:ext uri="{FF2B5EF4-FFF2-40B4-BE49-F238E27FC236}">
                <a16:creationId xmlns:a16="http://schemas.microsoft.com/office/drawing/2014/main" xmlns="" id="{CF8957A1-C588-4885-9C7D-C9A38E13023B}"/>
              </a:ext>
            </a:extLst>
          </p:cNvPr>
          <p:cNvSpPr/>
          <p:nvPr/>
        </p:nvSpPr>
        <p:spPr>
          <a:xfrm>
            <a:off x="723418" y="1157468"/>
            <a:ext cx="1933199" cy="277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Supply</a:t>
            </a:r>
          </a:p>
        </p:txBody>
      </p:sp>
      <p:sp>
        <p:nvSpPr>
          <p:cNvPr id="13" name="Rectangle 12">
            <a:extLst>
              <a:ext uri="{FF2B5EF4-FFF2-40B4-BE49-F238E27FC236}">
                <a16:creationId xmlns:a16="http://schemas.microsoft.com/office/drawing/2014/main" xmlns="" id="{445A0FA7-8476-4866-AC21-0886286BBEC4}"/>
              </a:ext>
            </a:extLst>
          </p:cNvPr>
          <p:cNvSpPr/>
          <p:nvPr/>
        </p:nvSpPr>
        <p:spPr>
          <a:xfrm>
            <a:off x="4155311" y="1157468"/>
            <a:ext cx="1361955" cy="277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Energy Demand</a:t>
            </a:r>
          </a:p>
        </p:txBody>
      </p:sp>
      <p:sp>
        <p:nvSpPr>
          <p:cNvPr id="14" name="Rectangle 13">
            <a:extLst>
              <a:ext uri="{FF2B5EF4-FFF2-40B4-BE49-F238E27FC236}">
                <a16:creationId xmlns:a16="http://schemas.microsoft.com/office/drawing/2014/main" xmlns="" id="{1C085431-458B-486F-8AAD-D1BDCBD4325C}"/>
              </a:ext>
            </a:extLst>
          </p:cNvPr>
          <p:cNvSpPr/>
          <p:nvPr/>
        </p:nvSpPr>
        <p:spPr>
          <a:xfrm>
            <a:off x="2724986" y="1157468"/>
            <a:ext cx="1361955" cy="277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Lucida Sans" charset="0"/>
                <a:ea typeface="Lucida Sans" charset="0"/>
                <a:cs typeface="Lucida Sans" charset="0"/>
              </a:rPr>
              <a:t>Transformation</a:t>
            </a:r>
          </a:p>
        </p:txBody>
      </p:sp>
      <p:sp>
        <p:nvSpPr>
          <p:cNvPr id="15" name="TextBox 14">
            <a:extLst>
              <a:ext uri="{FF2B5EF4-FFF2-40B4-BE49-F238E27FC236}">
                <a16:creationId xmlns:a16="http://schemas.microsoft.com/office/drawing/2014/main" xmlns="" id="{2BEFE3FC-35F1-4AAF-89BE-7CE4C966AA11}"/>
              </a:ext>
            </a:extLst>
          </p:cNvPr>
          <p:cNvSpPr txBox="1"/>
          <p:nvPr/>
        </p:nvSpPr>
        <p:spPr>
          <a:xfrm>
            <a:off x="529771" y="5874149"/>
            <a:ext cx="1270092" cy="461665"/>
          </a:xfrm>
          <a:prstGeom prst="rect">
            <a:avLst/>
          </a:prstGeom>
          <a:noFill/>
        </p:spPr>
        <p:txBody>
          <a:bodyPr wrap="square" rtlCol="0">
            <a:spAutoFit/>
          </a:bodyPr>
          <a:lstStyle/>
          <a:p>
            <a:r>
              <a:rPr lang="en-US" sz="800" i="1" dirty="0">
                <a:latin typeface="Lucida Sans" charset="0"/>
                <a:ea typeface="Lucida Sans" charset="0"/>
                <a:cs typeface="Lucida Sans" charset="0"/>
              </a:rPr>
              <a:t>Source: Digest of UK Energy Statistics (2016), Climate Cloud</a:t>
            </a:r>
          </a:p>
        </p:txBody>
      </p:sp>
    </p:spTree>
    <p:extLst>
      <p:ext uri="{BB962C8B-B14F-4D97-AF65-F5344CB8AC3E}">
        <p14:creationId xmlns:p14="http://schemas.microsoft.com/office/powerpoint/2010/main" val="26887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851A4-9A6A-410C-A8DB-835E28747D49}"/>
              </a:ext>
            </a:extLst>
          </p:cNvPr>
          <p:cNvSpPr>
            <a:spLocks noGrp="1"/>
          </p:cNvSpPr>
          <p:nvPr>
            <p:ph type="title"/>
          </p:nvPr>
        </p:nvSpPr>
        <p:spPr/>
        <p:txBody>
          <a:bodyPr/>
          <a:lstStyle/>
          <a:p>
            <a:r>
              <a:rPr lang="en-GB" dirty="0"/>
              <a:t>Types of </a:t>
            </a:r>
            <a:r>
              <a:rPr lang="en-GB" dirty="0" smtClean="0"/>
              <a:t>electricity generation </a:t>
            </a:r>
            <a:endParaRPr lang="en-GB" dirty="0"/>
          </a:p>
        </p:txBody>
      </p:sp>
      <p:sp>
        <p:nvSpPr>
          <p:cNvPr id="5" name="Slide Number Placeholder 4">
            <a:extLst>
              <a:ext uri="{FF2B5EF4-FFF2-40B4-BE49-F238E27FC236}">
                <a16:creationId xmlns:a16="http://schemas.microsoft.com/office/drawing/2014/main" xmlns="" id="{A0CC54BF-E97B-4403-87ED-5E8F87DE5AB7}"/>
              </a:ext>
            </a:extLst>
          </p:cNvPr>
          <p:cNvSpPr>
            <a:spLocks noGrp="1"/>
          </p:cNvSpPr>
          <p:nvPr>
            <p:ph type="sldNum" sz="quarter" idx="12"/>
          </p:nvPr>
        </p:nvSpPr>
        <p:spPr/>
        <p:txBody>
          <a:bodyPr/>
          <a:lstStyle/>
          <a:p>
            <a:fld id="{4E85AB73-56D2-1C41-8ADB-79B9069DE6DF}" type="slidenum">
              <a:rPr lang="en-US" smtClean="0"/>
              <a:t>7</a:t>
            </a:fld>
            <a:endParaRPr lang="en-US"/>
          </a:p>
        </p:txBody>
      </p:sp>
      <p:sp>
        <p:nvSpPr>
          <p:cNvPr id="6" name="Footer Placeholder 5">
            <a:extLst>
              <a:ext uri="{FF2B5EF4-FFF2-40B4-BE49-F238E27FC236}">
                <a16:creationId xmlns:a16="http://schemas.microsoft.com/office/drawing/2014/main" xmlns="" id="{247B9856-54F6-454B-BE38-524F56690024}"/>
              </a:ext>
            </a:extLst>
          </p:cNvPr>
          <p:cNvSpPr>
            <a:spLocks noGrp="1"/>
          </p:cNvSpPr>
          <p:nvPr>
            <p:ph type="ftr" sz="quarter" idx="3"/>
          </p:nvPr>
        </p:nvSpPr>
        <p:spPr/>
        <p:txBody>
          <a:bodyPr/>
          <a:lstStyle/>
          <a:p>
            <a:r>
              <a:rPr lang="en-GB"/>
              <a:t>www.climatecloud.org</a:t>
            </a:r>
            <a:endParaRPr lang="en-GB" dirty="0"/>
          </a:p>
        </p:txBody>
      </p:sp>
      <p:sp>
        <p:nvSpPr>
          <p:cNvPr id="8" name="Rounded Rectangle 7"/>
          <p:cNvSpPr/>
          <p:nvPr/>
        </p:nvSpPr>
        <p:spPr>
          <a:xfrm>
            <a:off x="7188236" y="3195136"/>
            <a:ext cx="2296886" cy="706529"/>
          </a:xfrm>
          <a:prstGeom prst="roundRect">
            <a:avLst>
              <a:gd name="adj" fmla="val 92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Generator – converts kinetic energy to electrical energy</a:t>
            </a:r>
            <a:endParaRPr lang="en-US" sz="1200" dirty="0">
              <a:solidFill>
                <a:schemeClr val="tx1"/>
              </a:solidFill>
              <a:latin typeface="Lucida Sans" charset="0"/>
              <a:ea typeface="Lucida Sans" charset="0"/>
              <a:cs typeface="Lucida Sans" charset="0"/>
            </a:endParaRPr>
          </a:p>
        </p:txBody>
      </p:sp>
      <p:sp>
        <p:nvSpPr>
          <p:cNvPr id="9" name="Rounded Rectangle 8"/>
          <p:cNvSpPr/>
          <p:nvPr/>
        </p:nvSpPr>
        <p:spPr>
          <a:xfrm>
            <a:off x="3354486" y="1440005"/>
            <a:ext cx="1367147" cy="1275715"/>
          </a:xfrm>
          <a:prstGeom prst="roundRect">
            <a:avLst>
              <a:gd name="adj" fmla="val 47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Combustion to create steam in a boiler</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3354487" y="4515869"/>
            <a:ext cx="3121892" cy="1290408"/>
          </a:xfrm>
          <a:prstGeom prst="roundRect">
            <a:avLst>
              <a:gd name="adj" fmla="val 494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Conversion of kinetic energy of a fluid (air / water) by a turbine (e.g. wind turbine / hydro turbine)</a:t>
            </a:r>
            <a:endParaRPr lang="en-US" sz="1200" dirty="0">
              <a:solidFill>
                <a:schemeClr val="tx1"/>
              </a:solidFill>
              <a:latin typeface="Lucida Sans" charset="0"/>
              <a:ea typeface="Lucida Sans" charset="0"/>
              <a:cs typeface="Lucida Sans" charset="0"/>
            </a:endParaRPr>
          </a:p>
        </p:txBody>
      </p:sp>
      <p:sp>
        <p:nvSpPr>
          <p:cNvPr id="18" name="Rounded Rectangle 17"/>
          <p:cNvSpPr/>
          <p:nvPr/>
        </p:nvSpPr>
        <p:spPr>
          <a:xfrm>
            <a:off x="9882122" y="3195136"/>
            <a:ext cx="1705812" cy="706529"/>
          </a:xfrm>
          <a:prstGeom prst="roundRect">
            <a:avLst>
              <a:gd name="adj" fmla="val 92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Electricity</a:t>
            </a:r>
            <a:endParaRPr lang="en-US" sz="1200" dirty="0">
              <a:solidFill>
                <a:schemeClr val="tx1"/>
              </a:solidFill>
              <a:latin typeface="Lucida Sans" charset="0"/>
              <a:ea typeface="Lucida Sans" charset="0"/>
              <a:cs typeface="Lucida Sans" charset="0"/>
            </a:endParaRPr>
          </a:p>
        </p:txBody>
      </p:sp>
      <p:cxnSp>
        <p:nvCxnSpPr>
          <p:cNvPr id="20" name="Straight Arrow Connector 19"/>
          <p:cNvCxnSpPr>
            <a:stCxn id="8" idx="3"/>
            <a:endCxn id="18" idx="1"/>
          </p:cNvCxnSpPr>
          <p:nvPr/>
        </p:nvCxnSpPr>
        <p:spPr>
          <a:xfrm>
            <a:off x="9485122" y="3548401"/>
            <a:ext cx="39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960291" y="1441364"/>
            <a:ext cx="1223488" cy="360570"/>
          </a:xfrm>
          <a:prstGeom prst="roundRect">
            <a:avLst>
              <a:gd name="adj" fmla="val 92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Gas</a:t>
            </a:r>
            <a:endParaRPr lang="en-US" sz="1200" dirty="0">
              <a:solidFill>
                <a:schemeClr val="tx1"/>
              </a:solidFill>
              <a:latin typeface="Lucida Sans" charset="0"/>
              <a:ea typeface="Lucida Sans" charset="0"/>
              <a:cs typeface="Lucida Sans" charset="0"/>
            </a:endParaRPr>
          </a:p>
        </p:txBody>
      </p:sp>
      <p:sp>
        <p:nvSpPr>
          <p:cNvPr id="22" name="Rounded Rectangle 21"/>
          <p:cNvSpPr/>
          <p:nvPr/>
        </p:nvSpPr>
        <p:spPr>
          <a:xfrm>
            <a:off x="1960291" y="1889034"/>
            <a:ext cx="1223488" cy="360570"/>
          </a:xfrm>
          <a:prstGeom prst="roundRect">
            <a:avLst>
              <a:gd name="adj" fmla="val 92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Coal</a:t>
            </a:r>
            <a:endParaRPr lang="en-US" sz="1200" dirty="0">
              <a:solidFill>
                <a:schemeClr val="tx1"/>
              </a:solidFill>
              <a:latin typeface="Lucida Sans" charset="0"/>
              <a:ea typeface="Lucida Sans" charset="0"/>
              <a:cs typeface="Lucida Sans" charset="0"/>
            </a:endParaRPr>
          </a:p>
        </p:txBody>
      </p:sp>
      <p:sp>
        <p:nvSpPr>
          <p:cNvPr id="23" name="Rounded Rectangle 22"/>
          <p:cNvSpPr/>
          <p:nvPr/>
        </p:nvSpPr>
        <p:spPr>
          <a:xfrm>
            <a:off x="1960291" y="2355151"/>
            <a:ext cx="1223488" cy="360570"/>
          </a:xfrm>
          <a:prstGeom prst="roundRect">
            <a:avLst>
              <a:gd name="adj" fmla="val 924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Biomass</a:t>
            </a:r>
            <a:endParaRPr lang="en-US" sz="1200" dirty="0">
              <a:solidFill>
                <a:schemeClr val="tx1"/>
              </a:solidFill>
              <a:latin typeface="Lucida Sans" charset="0"/>
              <a:ea typeface="Lucida Sans" charset="0"/>
              <a:cs typeface="Lucida Sans" charset="0"/>
            </a:endParaRPr>
          </a:p>
        </p:txBody>
      </p:sp>
      <p:sp>
        <p:nvSpPr>
          <p:cNvPr id="24" name="Rounded Rectangle 23"/>
          <p:cNvSpPr/>
          <p:nvPr/>
        </p:nvSpPr>
        <p:spPr>
          <a:xfrm>
            <a:off x="5040289" y="1440005"/>
            <a:ext cx="1436090" cy="1275715"/>
          </a:xfrm>
          <a:prstGeom prst="roundRect">
            <a:avLst>
              <a:gd name="adj" fmla="val 47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Steam turbine</a:t>
            </a:r>
            <a:endParaRPr lang="en-US" sz="1200" dirty="0">
              <a:solidFill>
                <a:schemeClr val="tx1"/>
              </a:solidFill>
              <a:latin typeface="Lucida Sans" charset="0"/>
              <a:ea typeface="Lucida Sans" charset="0"/>
              <a:cs typeface="Lucida Sans" charset="0"/>
            </a:endParaRPr>
          </a:p>
        </p:txBody>
      </p:sp>
      <p:cxnSp>
        <p:nvCxnSpPr>
          <p:cNvPr id="26" name="Straight Arrow Connector 25"/>
          <p:cNvCxnSpPr>
            <a:stCxn id="9" idx="3"/>
            <a:endCxn id="24" idx="1"/>
          </p:cNvCxnSpPr>
          <p:nvPr/>
        </p:nvCxnSpPr>
        <p:spPr>
          <a:xfrm>
            <a:off x="4721633" y="2077863"/>
            <a:ext cx="318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4" idx="3"/>
            <a:endCxn id="8" idx="1"/>
          </p:cNvCxnSpPr>
          <p:nvPr/>
        </p:nvCxnSpPr>
        <p:spPr>
          <a:xfrm>
            <a:off x="6476379" y="2077863"/>
            <a:ext cx="711857" cy="14705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960291" y="4513473"/>
            <a:ext cx="1223488" cy="360570"/>
          </a:xfrm>
          <a:prstGeom prst="roundRect">
            <a:avLst>
              <a:gd name="adj" fmla="val 924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Wind</a:t>
            </a:r>
            <a:endParaRPr lang="en-US" sz="1200" dirty="0">
              <a:solidFill>
                <a:schemeClr val="tx1"/>
              </a:solidFill>
              <a:latin typeface="Lucida Sans" charset="0"/>
              <a:ea typeface="Lucida Sans" charset="0"/>
              <a:cs typeface="Lucida Sans" charset="0"/>
            </a:endParaRPr>
          </a:p>
        </p:txBody>
      </p:sp>
      <p:sp>
        <p:nvSpPr>
          <p:cNvPr id="30" name="Rounded Rectangle 29"/>
          <p:cNvSpPr/>
          <p:nvPr/>
        </p:nvSpPr>
        <p:spPr>
          <a:xfrm>
            <a:off x="1960291" y="4979590"/>
            <a:ext cx="1223488" cy="360570"/>
          </a:xfrm>
          <a:prstGeom prst="roundRect">
            <a:avLst>
              <a:gd name="adj" fmla="val 924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Hydro</a:t>
            </a:r>
            <a:endParaRPr lang="en-US" sz="1200" dirty="0">
              <a:solidFill>
                <a:schemeClr val="tx1"/>
              </a:solidFill>
              <a:latin typeface="Lucida Sans" charset="0"/>
              <a:ea typeface="Lucida Sans" charset="0"/>
              <a:cs typeface="Lucida Sans" charset="0"/>
            </a:endParaRPr>
          </a:p>
        </p:txBody>
      </p:sp>
      <p:sp>
        <p:nvSpPr>
          <p:cNvPr id="31" name="Rounded Rectangle 30"/>
          <p:cNvSpPr/>
          <p:nvPr/>
        </p:nvSpPr>
        <p:spPr>
          <a:xfrm>
            <a:off x="1960291" y="5445707"/>
            <a:ext cx="1223488" cy="360570"/>
          </a:xfrm>
          <a:prstGeom prst="roundRect">
            <a:avLst>
              <a:gd name="adj" fmla="val 924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Wave / tidal</a:t>
            </a:r>
            <a:endParaRPr lang="en-US" sz="1200" dirty="0">
              <a:solidFill>
                <a:schemeClr val="tx1"/>
              </a:solidFill>
              <a:latin typeface="Lucida Sans" charset="0"/>
              <a:ea typeface="Lucida Sans" charset="0"/>
              <a:cs typeface="Lucida Sans" charset="0"/>
            </a:endParaRPr>
          </a:p>
        </p:txBody>
      </p:sp>
      <p:sp>
        <p:nvSpPr>
          <p:cNvPr id="39" name="Rounded Rectangle 38"/>
          <p:cNvSpPr/>
          <p:nvPr/>
        </p:nvSpPr>
        <p:spPr>
          <a:xfrm>
            <a:off x="1960291" y="2912937"/>
            <a:ext cx="1223488" cy="360570"/>
          </a:xfrm>
          <a:prstGeom prst="roundRect">
            <a:avLst>
              <a:gd name="adj" fmla="val 924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Nuclear</a:t>
            </a:r>
            <a:endParaRPr lang="en-US" sz="1200" dirty="0">
              <a:solidFill>
                <a:schemeClr val="tx1"/>
              </a:solidFill>
              <a:latin typeface="Lucida Sans" charset="0"/>
              <a:ea typeface="Lucida Sans" charset="0"/>
              <a:cs typeface="Lucida Sans" charset="0"/>
            </a:endParaRPr>
          </a:p>
        </p:txBody>
      </p:sp>
      <p:sp>
        <p:nvSpPr>
          <p:cNvPr id="40" name="Rounded Rectangle 39"/>
          <p:cNvSpPr/>
          <p:nvPr/>
        </p:nvSpPr>
        <p:spPr>
          <a:xfrm>
            <a:off x="3354485" y="2912938"/>
            <a:ext cx="1367147" cy="360570"/>
          </a:xfrm>
          <a:prstGeom prst="roundRect">
            <a:avLst>
              <a:gd name="adj" fmla="val 471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Radioactive heat</a:t>
            </a:r>
            <a:endParaRPr lang="en-US" sz="1200" dirty="0">
              <a:solidFill>
                <a:schemeClr val="tx1"/>
              </a:solidFill>
              <a:latin typeface="Lucida Sans" charset="0"/>
              <a:ea typeface="Lucida Sans" charset="0"/>
              <a:cs typeface="Lucida Sans" charset="0"/>
            </a:endParaRPr>
          </a:p>
        </p:txBody>
      </p:sp>
      <p:sp>
        <p:nvSpPr>
          <p:cNvPr id="41" name="Rounded Rectangle 40"/>
          <p:cNvSpPr/>
          <p:nvPr/>
        </p:nvSpPr>
        <p:spPr>
          <a:xfrm>
            <a:off x="5040289" y="2912937"/>
            <a:ext cx="1436090" cy="360570"/>
          </a:xfrm>
          <a:prstGeom prst="roundRect">
            <a:avLst>
              <a:gd name="adj" fmla="val 471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Steam turbine</a:t>
            </a:r>
            <a:endParaRPr lang="en-US" sz="1200" dirty="0">
              <a:solidFill>
                <a:schemeClr val="tx1"/>
              </a:solidFill>
              <a:latin typeface="Lucida Sans" charset="0"/>
              <a:ea typeface="Lucida Sans" charset="0"/>
              <a:cs typeface="Lucida Sans" charset="0"/>
            </a:endParaRPr>
          </a:p>
        </p:txBody>
      </p:sp>
      <p:cxnSp>
        <p:nvCxnSpPr>
          <p:cNvPr id="43" name="Elbow Connector 42"/>
          <p:cNvCxnSpPr>
            <a:stCxn id="41" idx="3"/>
            <a:endCxn id="8" idx="1"/>
          </p:cNvCxnSpPr>
          <p:nvPr/>
        </p:nvCxnSpPr>
        <p:spPr>
          <a:xfrm>
            <a:off x="6476379" y="3093222"/>
            <a:ext cx="711857" cy="4551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3"/>
            <a:endCxn id="41" idx="1"/>
          </p:cNvCxnSpPr>
          <p:nvPr/>
        </p:nvCxnSpPr>
        <p:spPr>
          <a:xfrm flipV="1">
            <a:off x="4721632" y="3093222"/>
            <a:ext cx="3186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1960291" y="3455817"/>
            <a:ext cx="1223488" cy="360570"/>
          </a:xfrm>
          <a:prstGeom prst="roundRect">
            <a:avLst>
              <a:gd name="adj" fmla="val 924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Oil</a:t>
            </a:r>
            <a:endParaRPr lang="en-US" sz="1200" dirty="0">
              <a:solidFill>
                <a:schemeClr val="tx1"/>
              </a:solidFill>
              <a:latin typeface="Lucida Sans" charset="0"/>
              <a:ea typeface="Lucida Sans" charset="0"/>
              <a:cs typeface="Lucida Sans" charset="0"/>
            </a:endParaRPr>
          </a:p>
        </p:txBody>
      </p:sp>
      <p:sp>
        <p:nvSpPr>
          <p:cNvPr id="47" name="Rounded Rectangle 46"/>
          <p:cNvSpPr/>
          <p:nvPr/>
        </p:nvSpPr>
        <p:spPr>
          <a:xfrm>
            <a:off x="1960291" y="3932021"/>
            <a:ext cx="1223488" cy="360570"/>
          </a:xfrm>
          <a:prstGeom prst="roundRect">
            <a:avLst>
              <a:gd name="adj" fmla="val 924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Biogas</a:t>
            </a:r>
            <a:endParaRPr lang="en-US" sz="1200" dirty="0">
              <a:solidFill>
                <a:schemeClr val="tx1"/>
              </a:solidFill>
              <a:latin typeface="Lucida Sans" charset="0"/>
              <a:ea typeface="Lucida Sans" charset="0"/>
              <a:cs typeface="Lucida Sans" charset="0"/>
            </a:endParaRPr>
          </a:p>
        </p:txBody>
      </p:sp>
      <p:sp>
        <p:nvSpPr>
          <p:cNvPr id="53" name="Oval 52"/>
          <p:cNvSpPr/>
          <p:nvPr/>
        </p:nvSpPr>
        <p:spPr>
          <a:xfrm>
            <a:off x="601015" y="1845484"/>
            <a:ext cx="447670" cy="44767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1</a:t>
            </a:r>
          </a:p>
        </p:txBody>
      </p:sp>
      <p:sp>
        <p:nvSpPr>
          <p:cNvPr id="54" name="Oval 53"/>
          <p:cNvSpPr/>
          <p:nvPr/>
        </p:nvSpPr>
        <p:spPr>
          <a:xfrm>
            <a:off x="601015" y="2938425"/>
            <a:ext cx="447670" cy="44767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2</a:t>
            </a:r>
          </a:p>
        </p:txBody>
      </p:sp>
      <p:sp>
        <p:nvSpPr>
          <p:cNvPr id="55" name="Oval 54"/>
          <p:cNvSpPr/>
          <p:nvPr/>
        </p:nvSpPr>
        <p:spPr>
          <a:xfrm>
            <a:off x="601015" y="3715839"/>
            <a:ext cx="447670" cy="44767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3</a:t>
            </a:r>
          </a:p>
        </p:txBody>
      </p:sp>
      <p:sp>
        <p:nvSpPr>
          <p:cNvPr id="56" name="Rounded Rectangle 55"/>
          <p:cNvSpPr/>
          <p:nvPr/>
        </p:nvSpPr>
        <p:spPr>
          <a:xfrm>
            <a:off x="3354484" y="3453751"/>
            <a:ext cx="3121895" cy="838839"/>
          </a:xfrm>
          <a:prstGeom prst="roundRect">
            <a:avLst>
              <a:gd name="adj" fmla="val 471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Combustion in a reciprocating engine (like a car engine)</a:t>
            </a:r>
            <a:endParaRPr lang="en-US" sz="1200" dirty="0">
              <a:solidFill>
                <a:schemeClr val="tx1"/>
              </a:solidFill>
              <a:latin typeface="Lucida Sans" charset="0"/>
              <a:ea typeface="Lucida Sans" charset="0"/>
              <a:cs typeface="Lucida Sans" charset="0"/>
            </a:endParaRPr>
          </a:p>
        </p:txBody>
      </p:sp>
      <p:cxnSp>
        <p:nvCxnSpPr>
          <p:cNvPr id="58" name="Elbow Connector 57"/>
          <p:cNvCxnSpPr>
            <a:stCxn id="56" idx="3"/>
            <a:endCxn id="8" idx="1"/>
          </p:cNvCxnSpPr>
          <p:nvPr/>
        </p:nvCxnSpPr>
        <p:spPr>
          <a:xfrm flipV="1">
            <a:off x="6476379" y="3548401"/>
            <a:ext cx="711857" cy="3247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01015" y="4936040"/>
            <a:ext cx="447670" cy="44767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4</a:t>
            </a:r>
          </a:p>
        </p:txBody>
      </p:sp>
      <p:sp>
        <p:nvSpPr>
          <p:cNvPr id="60" name="Rounded Rectangle 59"/>
          <p:cNvSpPr/>
          <p:nvPr/>
        </p:nvSpPr>
        <p:spPr>
          <a:xfrm>
            <a:off x="1960291" y="5936887"/>
            <a:ext cx="1223488" cy="360570"/>
          </a:xfrm>
          <a:prstGeom prst="roundRect">
            <a:avLst>
              <a:gd name="adj" fmla="val 924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Solar</a:t>
            </a:r>
            <a:endParaRPr lang="en-US" sz="1200" dirty="0">
              <a:solidFill>
                <a:schemeClr val="tx1"/>
              </a:solidFill>
              <a:latin typeface="Lucida Sans" charset="0"/>
              <a:ea typeface="Lucida Sans" charset="0"/>
              <a:cs typeface="Lucida Sans" charset="0"/>
            </a:endParaRPr>
          </a:p>
        </p:txBody>
      </p:sp>
      <p:sp>
        <p:nvSpPr>
          <p:cNvPr id="62" name="Rounded Rectangle 61"/>
          <p:cNvSpPr/>
          <p:nvPr/>
        </p:nvSpPr>
        <p:spPr>
          <a:xfrm>
            <a:off x="3354484" y="5936887"/>
            <a:ext cx="6130638" cy="360570"/>
          </a:xfrm>
          <a:prstGeom prst="roundRect">
            <a:avLst>
              <a:gd name="adj" fmla="val 4713"/>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Conversion of light energy to electrical energy in solar panels</a:t>
            </a:r>
            <a:endParaRPr lang="en-US" sz="1200" dirty="0">
              <a:solidFill>
                <a:schemeClr val="tx1"/>
              </a:solidFill>
              <a:latin typeface="Lucida Sans" charset="0"/>
              <a:ea typeface="Lucida Sans" charset="0"/>
              <a:cs typeface="Lucida Sans" charset="0"/>
            </a:endParaRPr>
          </a:p>
        </p:txBody>
      </p:sp>
      <p:sp>
        <p:nvSpPr>
          <p:cNvPr id="64" name="Oval 63"/>
          <p:cNvSpPr/>
          <p:nvPr/>
        </p:nvSpPr>
        <p:spPr>
          <a:xfrm>
            <a:off x="601015" y="5893337"/>
            <a:ext cx="447670" cy="44767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5</a:t>
            </a:r>
          </a:p>
        </p:txBody>
      </p:sp>
      <p:cxnSp>
        <p:nvCxnSpPr>
          <p:cNvPr id="66" name="Elbow Connector 65"/>
          <p:cNvCxnSpPr>
            <a:stCxn id="62" idx="3"/>
            <a:endCxn id="18" idx="1"/>
          </p:cNvCxnSpPr>
          <p:nvPr/>
        </p:nvCxnSpPr>
        <p:spPr>
          <a:xfrm flipV="1">
            <a:off x="9485122" y="3548401"/>
            <a:ext cx="397000" cy="25687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rot="16200000">
            <a:off x="158456" y="2661461"/>
            <a:ext cx="2852587" cy="409671"/>
          </a:xfrm>
          <a:prstGeom prst="roundRect">
            <a:avLst>
              <a:gd name="adj" fmla="val 92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Thermal</a:t>
            </a:r>
            <a:endParaRPr lang="en-US" sz="1200" dirty="0">
              <a:solidFill>
                <a:schemeClr val="tx1"/>
              </a:solidFill>
              <a:latin typeface="Lucida Sans" charset="0"/>
              <a:ea typeface="Lucida Sans" charset="0"/>
              <a:cs typeface="Lucida Sans" charset="0"/>
            </a:endParaRPr>
          </a:p>
        </p:txBody>
      </p:sp>
      <p:cxnSp>
        <p:nvCxnSpPr>
          <p:cNvPr id="74" name="Elbow Connector 73"/>
          <p:cNvCxnSpPr>
            <a:stCxn id="10" idx="3"/>
            <a:endCxn id="8" idx="1"/>
          </p:cNvCxnSpPr>
          <p:nvPr/>
        </p:nvCxnSpPr>
        <p:spPr>
          <a:xfrm flipV="1">
            <a:off x="6476379" y="3548401"/>
            <a:ext cx="711857" cy="16126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379913" y="1095464"/>
            <a:ext cx="1803865" cy="257437"/>
          </a:xfrm>
          <a:prstGeom prst="roundRect">
            <a:avLst>
              <a:gd name="adj" fmla="val 924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Input</a:t>
            </a:r>
            <a:endParaRPr lang="en-US" sz="1200" dirty="0">
              <a:solidFill>
                <a:schemeClr val="tx1"/>
              </a:solidFill>
              <a:latin typeface="Lucida Sans" charset="0"/>
              <a:ea typeface="Lucida Sans" charset="0"/>
              <a:cs typeface="Lucida Sans" charset="0"/>
            </a:endParaRPr>
          </a:p>
        </p:txBody>
      </p:sp>
      <p:sp>
        <p:nvSpPr>
          <p:cNvPr id="42" name="Rounded Rectangle 41"/>
          <p:cNvSpPr/>
          <p:nvPr/>
        </p:nvSpPr>
        <p:spPr>
          <a:xfrm>
            <a:off x="3354484" y="1098590"/>
            <a:ext cx="6130638" cy="254311"/>
          </a:xfrm>
          <a:prstGeom prst="roundRect">
            <a:avLst>
              <a:gd name="adj" fmla="val 924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Conversion</a:t>
            </a:r>
            <a:endParaRPr lang="en-US" sz="1200" dirty="0">
              <a:solidFill>
                <a:schemeClr val="tx1"/>
              </a:solidFill>
              <a:latin typeface="Lucida Sans" charset="0"/>
              <a:ea typeface="Lucida Sans" charset="0"/>
              <a:cs typeface="Lucida Sans" charset="0"/>
            </a:endParaRPr>
          </a:p>
        </p:txBody>
      </p:sp>
      <p:sp>
        <p:nvSpPr>
          <p:cNvPr id="44" name="Rounded Rectangle 43"/>
          <p:cNvSpPr/>
          <p:nvPr/>
        </p:nvSpPr>
        <p:spPr>
          <a:xfrm>
            <a:off x="9882122" y="1094876"/>
            <a:ext cx="1705812" cy="258026"/>
          </a:xfrm>
          <a:prstGeom prst="roundRect">
            <a:avLst>
              <a:gd name="adj" fmla="val 924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Lucida Sans" charset="0"/>
                <a:ea typeface="Lucida Sans" charset="0"/>
                <a:cs typeface="Lucida Sans" charset="0"/>
              </a:rPr>
              <a:t>Output</a:t>
            </a:r>
            <a:endParaRPr lang="en-US" sz="1200" dirty="0">
              <a:solidFill>
                <a:schemeClr val="tx1"/>
              </a:solidFill>
              <a:latin typeface="Lucida Sans" charset="0"/>
              <a:ea typeface="Lucida Sans" charset="0"/>
              <a:cs typeface="Lucida Sans" charset="0"/>
            </a:endParaRPr>
          </a:p>
        </p:txBody>
      </p:sp>
    </p:spTree>
    <p:extLst>
      <p:ext uri="{BB962C8B-B14F-4D97-AF65-F5344CB8AC3E}">
        <p14:creationId xmlns:p14="http://schemas.microsoft.com/office/powerpoint/2010/main" val="285849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Finite vs. renewable energy</a:t>
            </a:r>
          </a:p>
        </p:txBody>
      </p:sp>
      <p:sp>
        <p:nvSpPr>
          <p:cNvPr id="4" name="Slide Number Placeholder 3"/>
          <p:cNvSpPr>
            <a:spLocks noGrp="1"/>
          </p:cNvSpPr>
          <p:nvPr>
            <p:ph type="sldNum" sz="quarter" idx="12"/>
          </p:nvPr>
        </p:nvSpPr>
        <p:spPr/>
        <p:txBody>
          <a:bodyPr/>
          <a:lstStyle/>
          <a:p>
            <a:fld id="{4E85AB73-56D2-1C41-8ADB-79B9069DE6DF}" type="slidenum">
              <a:rPr lang="en-US" smtClean="0"/>
              <a:t>8</a:t>
            </a:fld>
            <a:endParaRPr lang="en-US"/>
          </a:p>
        </p:txBody>
      </p:sp>
      <p:sp>
        <p:nvSpPr>
          <p:cNvPr id="5" name="Footer Placeholder 4"/>
          <p:cNvSpPr>
            <a:spLocks noGrp="1"/>
          </p:cNvSpPr>
          <p:nvPr>
            <p:ph type="ftr" sz="quarter" idx="3"/>
          </p:nvPr>
        </p:nvSpPr>
        <p:spPr/>
        <p:txBody>
          <a:bodyPr/>
          <a:lstStyle/>
          <a:p>
            <a:r>
              <a:rPr lang="en-US"/>
              <a:t>www.climatecloud.org</a:t>
            </a:r>
            <a:endParaRPr lang="en-US" dirty="0"/>
          </a:p>
        </p:txBody>
      </p:sp>
      <p:sp>
        <p:nvSpPr>
          <p:cNvPr id="6" name="Rounded Rectangle 5"/>
          <p:cNvSpPr/>
          <p:nvPr/>
        </p:nvSpPr>
        <p:spPr>
          <a:xfrm>
            <a:off x="7489372" y="1654629"/>
            <a:ext cx="3984172" cy="44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Non-finite energy sources</a:t>
            </a:r>
          </a:p>
        </p:txBody>
      </p:sp>
      <p:sp>
        <p:nvSpPr>
          <p:cNvPr id="7" name="Rounded Rectangle 6"/>
          <p:cNvSpPr/>
          <p:nvPr/>
        </p:nvSpPr>
        <p:spPr>
          <a:xfrm>
            <a:off x="3142344" y="1654629"/>
            <a:ext cx="3984172" cy="449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Finite energy sources</a:t>
            </a:r>
          </a:p>
        </p:txBody>
      </p:sp>
      <p:sp>
        <p:nvSpPr>
          <p:cNvPr id="8" name="Rounded Rectangle 7"/>
          <p:cNvSpPr/>
          <p:nvPr/>
        </p:nvSpPr>
        <p:spPr>
          <a:xfrm>
            <a:off x="3142344" y="2288562"/>
            <a:ext cx="3984172" cy="449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Energy is used faster than it can be produced naturally </a:t>
            </a:r>
          </a:p>
        </p:txBody>
      </p:sp>
      <p:sp>
        <p:nvSpPr>
          <p:cNvPr id="9" name="Rounded Rectangle 8"/>
          <p:cNvSpPr/>
          <p:nvPr/>
        </p:nvSpPr>
        <p:spPr>
          <a:xfrm>
            <a:off x="7489372" y="2288562"/>
            <a:ext cx="3984172" cy="449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Energy is used at the same rate it is produced</a:t>
            </a:r>
          </a:p>
        </p:txBody>
      </p:sp>
      <p:sp>
        <p:nvSpPr>
          <p:cNvPr id="10" name="Rounded Rectangle 9"/>
          <p:cNvSpPr/>
          <p:nvPr/>
        </p:nvSpPr>
        <p:spPr>
          <a:xfrm>
            <a:off x="591457" y="2288562"/>
            <a:ext cx="2296886" cy="449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latin typeface="Lucida Sans" charset="0"/>
                <a:ea typeface="Lucida Sans" charset="0"/>
                <a:cs typeface="Lucida Sans" charset="0"/>
              </a:rPr>
              <a:t>Production</a:t>
            </a:r>
            <a:endParaRPr lang="en-US" sz="1200" dirty="0">
              <a:solidFill>
                <a:schemeClr val="tx1"/>
              </a:solidFill>
              <a:latin typeface="Lucida Sans" charset="0"/>
              <a:ea typeface="Lucida Sans" charset="0"/>
              <a:cs typeface="Lucida Sans" charset="0"/>
            </a:endParaRPr>
          </a:p>
        </p:txBody>
      </p:sp>
      <p:sp>
        <p:nvSpPr>
          <p:cNvPr id="11" name="Rounded Rectangle 10"/>
          <p:cNvSpPr/>
          <p:nvPr/>
        </p:nvSpPr>
        <p:spPr>
          <a:xfrm>
            <a:off x="591457" y="3558165"/>
            <a:ext cx="2296886" cy="2102405"/>
          </a:xfrm>
          <a:prstGeom prst="roundRect">
            <a:avLst>
              <a:gd name="adj" fmla="val 63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Lucida Sans" charset="0"/>
                <a:ea typeface="Lucida Sans" charset="0"/>
                <a:cs typeface="Lucida Sans" charset="0"/>
              </a:rPr>
              <a:t>Example</a:t>
            </a:r>
            <a:endParaRPr lang="en-US" sz="1200" dirty="0">
              <a:solidFill>
                <a:schemeClr val="tx1"/>
              </a:solidFill>
              <a:latin typeface="Lucida Sans" charset="0"/>
              <a:ea typeface="Lucida Sans" charset="0"/>
              <a:cs typeface="Lucida Sans" charset="0"/>
            </a:endParaRPr>
          </a:p>
        </p:txBody>
      </p:sp>
      <p:sp>
        <p:nvSpPr>
          <p:cNvPr id="12" name="Rounded Rectangle 11"/>
          <p:cNvSpPr/>
          <p:nvPr/>
        </p:nvSpPr>
        <p:spPr>
          <a:xfrm>
            <a:off x="591457" y="2923364"/>
            <a:ext cx="2296886" cy="449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Energy types</a:t>
            </a:r>
          </a:p>
        </p:txBody>
      </p:sp>
      <p:sp>
        <p:nvSpPr>
          <p:cNvPr id="13" name="Rounded Rectangle 12"/>
          <p:cNvSpPr/>
          <p:nvPr/>
        </p:nvSpPr>
        <p:spPr>
          <a:xfrm>
            <a:off x="3142344" y="2922495"/>
            <a:ext cx="3984172" cy="449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Natural gas, coal, oil</a:t>
            </a:r>
          </a:p>
        </p:txBody>
      </p:sp>
      <p:sp>
        <p:nvSpPr>
          <p:cNvPr id="14" name="Rounded Rectangle 13"/>
          <p:cNvSpPr/>
          <p:nvPr/>
        </p:nvSpPr>
        <p:spPr>
          <a:xfrm>
            <a:off x="7489372" y="2922495"/>
            <a:ext cx="3984172" cy="449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Wind, solar, geothermal, tidal, nuclear</a:t>
            </a:r>
          </a:p>
        </p:txBody>
      </p:sp>
      <p:sp>
        <p:nvSpPr>
          <p:cNvPr id="15" name="Rounded Rectangle 14"/>
          <p:cNvSpPr/>
          <p:nvPr/>
        </p:nvSpPr>
        <p:spPr>
          <a:xfrm>
            <a:off x="3142344" y="3556428"/>
            <a:ext cx="3984172" cy="2102405"/>
          </a:xfrm>
          <a:prstGeom prst="roundRect">
            <a:avLst>
              <a:gd name="adj" fmla="val 63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Coal is produced over millions of years through organic material accumulating in shallow lakes and seas.  Over time, heat and pressure is applied, transforming this organic material into coal.  </a:t>
            </a:r>
          </a:p>
          <a:p>
            <a:pPr algn="ctr"/>
            <a:endParaRPr lang="en-US" sz="1200" dirty="0">
              <a:solidFill>
                <a:schemeClr val="tx1"/>
              </a:solidFill>
              <a:latin typeface="Lucida Sans" charset="0"/>
              <a:ea typeface="Lucida Sans" charset="0"/>
              <a:cs typeface="Lucida Sans" charset="0"/>
            </a:endParaRPr>
          </a:p>
          <a:p>
            <a:pPr algn="ctr"/>
            <a:r>
              <a:rPr lang="en-US" sz="1200" dirty="0">
                <a:solidFill>
                  <a:schemeClr val="tx1"/>
                </a:solidFill>
                <a:latin typeface="Lucida Sans" charset="0"/>
                <a:ea typeface="Lucida Sans" charset="0"/>
                <a:cs typeface="Lucida Sans" charset="0"/>
              </a:rPr>
              <a:t>Coal can be mined and combusted for energy generation earth much faster than it is replenished through these natural processes.  This means that, over time, the resource will be depleted. </a:t>
            </a:r>
          </a:p>
        </p:txBody>
      </p:sp>
      <p:sp>
        <p:nvSpPr>
          <p:cNvPr id="16" name="Rounded Rectangle 15"/>
          <p:cNvSpPr/>
          <p:nvPr/>
        </p:nvSpPr>
        <p:spPr>
          <a:xfrm>
            <a:off x="7489372" y="3556428"/>
            <a:ext cx="3984172" cy="2102405"/>
          </a:xfrm>
          <a:prstGeom prst="roundRect">
            <a:avLst>
              <a:gd name="adj" fmla="val 631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ucida Sans" charset="0"/>
                <a:ea typeface="Lucida Sans" charset="0"/>
                <a:cs typeface="Lucida Sans" charset="0"/>
              </a:rPr>
              <a:t>Wind energy uses turbines that transform the kinetic energy of the wind into electrical energy.  Much like the wings of a plane, wind turbine blades use passing wind to generate motion that turns the blades, which creates electricity in a generator.  </a:t>
            </a:r>
          </a:p>
          <a:p>
            <a:pPr algn="ctr"/>
            <a:endParaRPr lang="en-US" sz="1200" dirty="0">
              <a:solidFill>
                <a:schemeClr val="tx1"/>
              </a:solidFill>
              <a:latin typeface="Lucida Sans" charset="0"/>
              <a:ea typeface="Lucida Sans" charset="0"/>
              <a:cs typeface="Lucida Sans" charset="0"/>
            </a:endParaRPr>
          </a:p>
          <a:p>
            <a:pPr algn="ctr"/>
            <a:r>
              <a:rPr lang="en-US" sz="1200" dirty="0">
                <a:solidFill>
                  <a:schemeClr val="tx1"/>
                </a:solidFill>
                <a:latin typeface="Lucida Sans" charset="0"/>
                <a:ea typeface="Lucida Sans" charset="0"/>
                <a:cs typeface="Lucida Sans" charset="0"/>
              </a:rPr>
              <a:t>Electricity is generated at the same time the wind kinetic energy resource is available, and does not therefore run out. </a:t>
            </a:r>
          </a:p>
        </p:txBody>
      </p:sp>
    </p:spTree>
    <p:extLst>
      <p:ext uri="{BB962C8B-B14F-4D97-AF65-F5344CB8AC3E}">
        <p14:creationId xmlns:p14="http://schemas.microsoft.com/office/powerpoint/2010/main" val="193210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 electricity supply (2016)</a:t>
            </a:r>
          </a:p>
        </p:txBody>
      </p:sp>
      <p:sp>
        <p:nvSpPr>
          <p:cNvPr id="4" name="Slide Number Placeholder 3"/>
          <p:cNvSpPr>
            <a:spLocks noGrp="1"/>
          </p:cNvSpPr>
          <p:nvPr>
            <p:ph type="sldNum" sz="quarter" idx="12"/>
          </p:nvPr>
        </p:nvSpPr>
        <p:spPr>
          <a:xfrm>
            <a:off x="9307286" y="6399099"/>
            <a:ext cx="2743200" cy="365125"/>
          </a:xfrm>
        </p:spPr>
        <p:txBody>
          <a:bodyPr/>
          <a:lstStyle/>
          <a:p>
            <a:fld id="{4E85AB73-56D2-1C41-8ADB-79B9069DE6DF}" type="slidenum">
              <a:rPr lang="en-US" smtClean="0"/>
              <a:t>9</a:t>
            </a:fld>
            <a:endParaRPr lang="en-US"/>
          </a:p>
        </p:txBody>
      </p:sp>
      <p:sp>
        <p:nvSpPr>
          <p:cNvPr id="5" name="Footer Placeholder 4"/>
          <p:cNvSpPr>
            <a:spLocks noGrp="1"/>
          </p:cNvSpPr>
          <p:nvPr>
            <p:ph type="ftr" sz="quarter" idx="3"/>
          </p:nvPr>
        </p:nvSpPr>
        <p:spPr/>
        <p:txBody>
          <a:bodyPr/>
          <a:lstStyle/>
          <a:p>
            <a:r>
              <a:rPr lang="en-US"/>
              <a:t>www.climatecloud.org</a:t>
            </a:r>
            <a:endParaRPr lang="en-US" dirty="0"/>
          </a:p>
        </p:txBody>
      </p:sp>
      <p:sp>
        <p:nvSpPr>
          <p:cNvPr id="9" name="TextBox 8"/>
          <p:cNvSpPr txBox="1"/>
          <p:nvPr/>
        </p:nvSpPr>
        <p:spPr>
          <a:xfrm>
            <a:off x="4938912" y="5869728"/>
            <a:ext cx="6792244" cy="369332"/>
          </a:xfrm>
          <a:prstGeom prst="rect">
            <a:avLst/>
          </a:prstGeom>
          <a:noFill/>
        </p:spPr>
        <p:txBody>
          <a:bodyPr wrap="none" rtlCol="0">
            <a:spAutoFit/>
          </a:bodyPr>
          <a:lstStyle/>
          <a:p>
            <a:pPr algn="r"/>
            <a:r>
              <a:rPr lang="en-US" sz="900" b="1" i="1" dirty="0">
                <a:latin typeface="Lucida Sans" charset="0"/>
                <a:ea typeface="Lucida Sans" charset="0"/>
                <a:cs typeface="Lucida Sans" charset="0"/>
              </a:rPr>
              <a:t>Source: Digest of UK Energy Statistics (2017)</a:t>
            </a:r>
          </a:p>
          <a:p>
            <a:pPr algn="r"/>
            <a:r>
              <a:rPr lang="en-US" sz="900" b="1" i="1" dirty="0">
                <a:latin typeface="Lucida Sans" charset="0"/>
                <a:ea typeface="Lucida Sans" charset="0"/>
                <a:cs typeface="Lucida Sans" charset="0"/>
              </a:rPr>
              <a:t>Available at: </a:t>
            </a:r>
            <a:r>
              <a:rPr lang="en-US" sz="900" b="1" i="1" dirty="0">
                <a:latin typeface="Lucida Sans" charset="0"/>
                <a:ea typeface="Lucida Sans" charset="0"/>
                <a:cs typeface="Lucida Sans" charset="0"/>
                <a:hlinkClick r:id="rId2"/>
              </a:rPr>
              <a:t>https://www.gov.uk/government/statistics/digest-of-uk-energy-statistics-dukes-2017-main-report</a:t>
            </a:r>
            <a:r>
              <a:rPr lang="en-US" sz="900" b="1" i="1" dirty="0">
                <a:latin typeface="Lucida Sans" charset="0"/>
                <a:ea typeface="Lucida Sans" charset="0"/>
                <a:cs typeface="Lucida Sans" charset="0"/>
              </a:rPr>
              <a:t> </a:t>
            </a:r>
          </a:p>
        </p:txBody>
      </p:sp>
      <p:pic>
        <p:nvPicPr>
          <p:cNvPr id="10" name="Picture 9"/>
          <p:cNvPicPr>
            <a:picLocks noChangeAspect="1"/>
          </p:cNvPicPr>
          <p:nvPr/>
        </p:nvPicPr>
        <p:blipFill>
          <a:blip r:embed="rId3"/>
          <a:stretch>
            <a:fillRect/>
          </a:stretch>
        </p:blipFill>
        <p:spPr>
          <a:xfrm>
            <a:off x="529771" y="904761"/>
            <a:ext cx="8467411" cy="5213406"/>
          </a:xfrm>
          <a:prstGeom prst="rect">
            <a:avLst/>
          </a:prstGeom>
        </p:spPr>
      </p:pic>
    </p:spTree>
    <p:extLst>
      <p:ext uri="{BB962C8B-B14F-4D97-AF65-F5344CB8AC3E}">
        <p14:creationId xmlns:p14="http://schemas.microsoft.com/office/powerpoint/2010/main" val="2102580458"/>
      </p:ext>
    </p:extLst>
  </p:cSld>
  <p:clrMapOvr>
    <a:masterClrMapping/>
  </p:clrMapOvr>
</p:sld>
</file>

<file path=ppt/theme/theme1.xml><?xml version="1.0" encoding="utf-8"?>
<a:theme xmlns:a="http://schemas.openxmlformats.org/drawingml/2006/main" name="Office Theme">
  <a:themeElements>
    <a:clrScheme name="CCC">
      <a:dk1>
        <a:srgbClr val="000000"/>
      </a:dk1>
      <a:lt1>
        <a:srgbClr val="FFFFFF"/>
      </a:lt1>
      <a:dk2>
        <a:srgbClr val="44546A"/>
      </a:dk2>
      <a:lt2>
        <a:srgbClr val="E7E6E6"/>
      </a:lt2>
      <a:accent1>
        <a:srgbClr val="3CA679"/>
      </a:accent1>
      <a:accent2>
        <a:srgbClr val="4FD79E"/>
      </a:accent2>
      <a:accent3>
        <a:srgbClr val="56F6A8"/>
      </a:accent3>
      <a:accent4>
        <a:srgbClr val="7097A7"/>
      </a:accent4>
      <a:accent5>
        <a:srgbClr val="AAB0D7"/>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200" smtClean="0">
            <a:latin typeface="Lucida Sans" charset="0"/>
            <a:ea typeface="Lucida Sans" charset="0"/>
            <a:cs typeface="Lucida Sans"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100" b="1" dirty="0">
            <a:latin typeface="Lucida Sans" charset="0"/>
            <a:ea typeface="Lucida Sans" charset="0"/>
            <a:cs typeface="Lucida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68508</TotalTime>
  <Words>2990</Words>
  <Application>Microsoft Macintosh PowerPoint</Application>
  <PresentationFormat>Widescreen</PresentationFormat>
  <Paragraphs>558</Paragraphs>
  <Slides>30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Lucida Sans</vt:lpstr>
      <vt:lpstr>Palatino</vt:lpstr>
      <vt:lpstr>Palatino Linotype</vt:lpstr>
      <vt:lpstr>Office Theme</vt:lpstr>
      <vt:lpstr>1_Custom Design</vt:lpstr>
      <vt:lpstr>Introduction to Energy</vt:lpstr>
      <vt:lpstr>The production and use of energy</vt:lpstr>
      <vt:lpstr>Energy flows</vt:lpstr>
      <vt:lpstr>Energy flows</vt:lpstr>
      <vt:lpstr>Energy flows</vt:lpstr>
      <vt:lpstr>UK energy flows</vt:lpstr>
      <vt:lpstr>Types of electricity generation </vt:lpstr>
      <vt:lpstr>Finite vs. renewable energy</vt:lpstr>
      <vt:lpstr>UK electricity supply (2016)</vt:lpstr>
      <vt:lpstr>The UK electricity mix has changed significantly</vt:lpstr>
      <vt:lpstr>Energy Diary</vt:lpstr>
      <vt:lpstr>Reducing energy demand</vt:lpstr>
      <vt:lpstr>Types of Renewable Energy</vt:lpstr>
      <vt:lpstr>UK Electricity Generation Mix (2016)</vt:lpstr>
      <vt:lpstr>Renewable technologies</vt:lpstr>
      <vt:lpstr>Types of electricity generation </vt:lpstr>
      <vt:lpstr>Case Study: UK Offshore Wind (1)</vt:lpstr>
      <vt:lpstr>Case Study: UK Offshore Wind (2)</vt:lpstr>
      <vt:lpstr>Case Study: UK Offshore Wind (3)</vt:lpstr>
      <vt:lpstr>Case Study: Geothermal</vt:lpstr>
      <vt:lpstr>Energy challenges</vt:lpstr>
      <vt:lpstr>The Energy ‘Trilema’</vt:lpstr>
      <vt:lpstr>What drives energy cost (1)?</vt:lpstr>
      <vt:lpstr>What drives energy cost (2)?</vt:lpstr>
      <vt:lpstr>What drives energy cost (3)?</vt:lpstr>
      <vt:lpstr>Security of supply</vt:lpstr>
      <vt:lpstr>Green agenda</vt:lpstr>
      <vt:lpstr>Energy policy examples</vt:lpstr>
      <vt:lpstr>Energy policy exercise</vt:lpstr>
      <vt:lpstr>Energy policy exercise (2)</vt:lpstr>
    </vt:vector>
  </TitlesOfParts>
  <Manager/>
  <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Philip Kent</dc:creator>
  <cp:keywords/>
  <dc:description/>
  <cp:lastModifiedBy>Philip Kent</cp:lastModifiedBy>
  <cp:revision>151</cp:revision>
  <dcterms:created xsi:type="dcterms:W3CDTF">2016-10-02T15:37:59Z</dcterms:created>
  <dcterms:modified xsi:type="dcterms:W3CDTF">2018-07-29T19:42:43Z</dcterms:modified>
  <cp:category/>
</cp:coreProperties>
</file>